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</p:sldIdLst>
  <p:sldSz cy="5143500" cx="9144000"/>
  <p:notesSz cx="6858000" cy="9144000"/>
  <p:embeddedFontLst>
    <p:embeddedFont>
      <p:font typeface="M PLUS Rounded 1c"/>
      <p:regular r:id="rId61"/>
      <p:bold r:id="rId62"/>
    </p:embeddedFont>
    <p:embeddedFont>
      <p:font typeface="Open Sans"/>
      <p:regular r:id="rId63"/>
      <p:bold r:id="rId64"/>
      <p:italic r:id="rId65"/>
      <p:boldItalic r:id="rId6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font" Target="fonts/MPLUSRounded1c-bold.fntdata"/><Relationship Id="rId61" Type="http://schemas.openxmlformats.org/officeDocument/2006/relationships/font" Target="fonts/MPLUSRounded1c-regular.fntdata"/><Relationship Id="rId20" Type="http://schemas.openxmlformats.org/officeDocument/2006/relationships/slide" Target="slides/slide14.xml"/><Relationship Id="rId64" Type="http://schemas.openxmlformats.org/officeDocument/2006/relationships/font" Target="fonts/OpenSans-bold.fntdata"/><Relationship Id="rId63" Type="http://schemas.openxmlformats.org/officeDocument/2006/relationships/font" Target="fonts/OpenSans-regular.fntdata"/><Relationship Id="rId22" Type="http://schemas.openxmlformats.org/officeDocument/2006/relationships/slide" Target="slides/slide16.xml"/><Relationship Id="rId66" Type="http://schemas.openxmlformats.org/officeDocument/2006/relationships/font" Target="fonts/OpenSans-boldItalic.fntdata"/><Relationship Id="rId21" Type="http://schemas.openxmlformats.org/officeDocument/2006/relationships/slide" Target="slides/slide15.xml"/><Relationship Id="rId65" Type="http://schemas.openxmlformats.org/officeDocument/2006/relationships/font" Target="fonts/OpenSans-italic.fntdata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2be2b865c4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22be2b865c4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2be2b865c4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22be2b865c4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2be2b865c4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22be2b865c4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2be2b865c4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2be2b865c4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2be2b865c4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22be2b865c4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2be2b865c4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22be2b865c4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557abb8e8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2557abb8e8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2be2b865c4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22be2b865c4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2be2b865c4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22be2b865c4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2be2b865c4_0_2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22be2b865c4_0_2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2be2b865c4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22be2b865c4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2be2b865c4_0_2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22be2b865c4_0_2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2be2b865c4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22be2b865c4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2be2b865c4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22be2b865c4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2be2b865c4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22be2b865c4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ReadMeファイルは、開発者に向けた説明書みたいなもの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開発環境を書いたり、導入の仕方を書いたりします。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22be2b865c4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22be2b865c4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22be2b865c4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22be2b865c4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22be2b865c4_0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22be2b865c4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22be2b865c4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22be2b865c4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22be2b865c4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22be2b865c4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22be2b865c4_0_2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22be2b865c4_0_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2be2b865c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22be2b865c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22be2b865c4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22be2b865c4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22be2b865c4_0_2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22be2b865c4_0_2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22be2b865c4_0_4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22be2b865c4_0_4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22be2b865c4_0_4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22be2b865c4_0_4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22be2b865c4_0_4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22be2b865c4_0_4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22be2b865c4_0_4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22be2b865c4_0_4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22be2b865c4_0_4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22be2b865c4_0_4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22be2b865c4_0_4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22be2b865c4_0_4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22be2b865c4_0_4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22be2b865c4_0_4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22be2b865c4_0_4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22be2b865c4_0_4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2be2b865c4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22be2b865c4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22be2b865c4_0_4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22be2b865c4_0_4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22be2b865c4_0_5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22be2b865c4_0_5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22be2b865c4_0_2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22be2b865c4_0_2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22be2b865c4_0_5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22be2b865c4_0_5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22be2b865c4_0_3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22be2b865c4_0_3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22be2b865c4_0_6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22be2b865c4_0_6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22be2b865c4_0_6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22be2b865c4_0_6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22be2b865c4_0_6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22be2b865c4_0_6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22be2b865c4_0_6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22be2b865c4_0_6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22be2b865c4_0_3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22be2b865c4_0_3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557abb8e81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2557abb8e81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22be2b865c4_0_3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22be2b865c4_0_3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22be2b865c4_0_3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22be2b865c4_0_3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22be2b865c4_0_3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22be2b865c4_0_3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22be2b865c4_0_3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22be2b865c4_0_3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22be2b865c4_0_3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22be2b865c4_0_3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557abb8e81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2557abb8e81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2557abb8e81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2557abb8e81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11cbfb9ac66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11cbfb9ac66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2be2b865c4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22be2b865c4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-1" y="0"/>
            <a:ext cx="9144000" cy="10887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Font typeface="M PLUS Rounded 1c"/>
              <a:buNone/>
              <a:defRPr b="1" sz="4200">
                <a:latin typeface="M PLUS Rounded 1c"/>
                <a:ea typeface="M PLUS Rounded 1c"/>
                <a:cs typeface="M PLUS Rounded 1c"/>
                <a:sym typeface="M PLUS Rounded 1c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Font typeface="M PLUS Rounded 1c"/>
              <a:buNone/>
              <a:defRPr b="1" sz="5200">
                <a:latin typeface="M PLUS Rounded 1c"/>
                <a:ea typeface="M PLUS Rounded 1c"/>
                <a:cs typeface="M PLUS Rounded 1c"/>
                <a:sym typeface="M PLUS Rounded 1c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Font typeface="M PLUS Rounded 1c"/>
              <a:buNone/>
              <a:defRPr b="1" sz="5200">
                <a:latin typeface="M PLUS Rounded 1c"/>
                <a:ea typeface="M PLUS Rounded 1c"/>
                <a:cs typeface="M PLUS Rounded 1c"/>
                <a:sym typeface="M PLUS Rounded 1c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Font typeface="M PLUS Rounded 1c"/>
              <a:buNone/>
              <a:defRPr b="1" sz="5200">
                <a:latin typeface="M PLUS Rounded 1c"/>
                <a:ea typeface="M PLUS Rounded 1c"/>
                <a:cs typeface="M PLUS Rounded 1c"/>
                <a:sym typeface="M PLUS Rounded 1c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Font typeface="M PLUS Rounded 1c"/>
              <a:buNone/>
              <a:defRPr b="1" sz="5200">
                <a:latin typeface="M PLUS Rounded 1c"/>
                <a:ea typeface="M PLUS Rounded 1c"/>
                <a:cs typeface="M PLUS Rounded 1c"/>
                <a:sym typeface="M PLUS Rounded 1c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Font typeface="M PLUS Rounded 1c"/>
              <a:buNone/>
              <a:defRPr b="1" sz="5200">
                <a:latin typeface="M PLUS Rounded 1c"/>
                <a:ea typeface="M PLUS Rounded 1c"/>
                <a:cs typeface="M PLUS Rounded 1c"/>
                <a:sym typeface="M PLUS Rounded 1c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Font typeface="M PLUS Rounded 1c"/>
              <a:buNone/>
              <a:defRPr b="1" sz="5200">
                <a:latin typeface="M PLUS Rounded 1c"/>
                <a:ea typeface="M PLUS Rounded 1c"/>
                <a:cs typeface="M PLUS Rounded 1c"/>
                <a:sym typeface="M PLUS Rounded 1c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Font typeface="M PLUS Rounded 1c"/>
              <a:buNone/>
              <a:defRPr b="1" sz="5200">
                <a:latin typeface="M PLUS Rounded 1c"/>
                <a:ea typeface="M PLUS Rounded 1c"/>
                <a:cs typeface="M PLUS Rounded 1c"/>
                <a:sym typeface="M PLUS Rounded 1c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Font typeface="M PLUS Rounded 1c"/>
              <a:buNone/>
              <a:defRPr b="1" sz="5200">
                <a:latin typeface="M PLUS Rounded 1c"/>
                <a:ea typeface="M PLUS Rounded 1c"/>
                <a:cs typeface="M PLUS Rounded 1c"/>
                <a:sym typeface="M PLUS Rounded 1c"/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0" y="1088700"/>
            <a:ext cx="8520600" cy="7926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M PLUS Rounded 1c"/>
              <a:buNone/>
              <a:defRPr b="1" sz="2600">
                <a:latin typeface="M PLUS Rounded 1c"/>
                <a:ea typeface="M PLUS Rounded 1c"/>
                <a:cs typeface="M PLUS Rounded 1c"/>
                <a:sym typeface="M PLUS Rounded 1c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M PLUS Rounded 1c"/>
              <a:buNone/>
              <a:defRPr b="1" sz="2600">
                <a:latin typeface="M PLUS Rounded 1c"/>
                <a:ea typeface="M PLUS Rounded 1c"/>
                <a:cs typeface="M PLUS Rounded 1c"/>
                <a:sym typeface="M PLUS Rounded 1c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M PLUS Rounded 1c"/>
              <a:buNone/>
              <a:defRPr b="1" sz="2600">
                <a:latin typeface="M PLUS Rounded 1c"/>
                <a:ea typeface="M PLUS Rounded 1c"/>
                <a:cs typeface="M PLUS Rounded 1c"/>
                <a:sym typeface="M PLUS Rounded 1c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M PLUS Rounded 1c"/>
              <a:buNone/>
              <a:defRPr b="1" sz="2600">
                <a:latin typeface="M PLUS Rounded 1c"/>
                <a:ea typeface="M PLUS Rounded 1c"/>
                <a:cs typeface="M PLUS Rounded 1c"/>
                <a:sym typeface="M PLUS Rounded 1c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M PLUS Rounded 1c"/>
              <a:buNone/>
              <a:defRPr b="1" sz="2600">
                <a:latin typeface="M PLUS Rounded 1c"/>
                <a:ea typeface="M PLUS Rounded 1c"/>
                <a:cs typeface="M PLUS Rounded 1c"/>
                <a:sym typeface="M PLUS Rounded 1c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M PLUS Rounded 1c"/>
              <a:buNone/>
              <a:defRPr b="1" sz="2600">
                <a:latin typeface="M PLUS Rounded 1c"/>
                <a:ea typeface="M PLUS Rounded 1c"/>
                <a:cs typeface="M PLUS Rounded 1c"/>
                <a:sym typeface="M PLUS Rounded 1c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M PLUS Rounded 1c"/>
              <a:buNone/>
              <a:defRPr b="1" sz="2600">
                <a:latin typeface="M PLUS Rounded 1c"/>
                <a:ea typeface="M PLUS Rounded 1c"/>
                <a:cs typeface="M PLUS Rounded 1c"/>
                <a:sym typeface="M PLUS Rounded 1c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M PLUS Rounded 1c"/>
              <a:buNone/>
              <a:defRPr b="1" sz="2600">
                <a:latin typeface="M PLUS Rounded 1c"/>
                <a:ea typeface="M PLUS Rounded 1c"/>
                <a:cs typeface="M PLUS Rounded 1c"/>
                <a:sym typeface="M PLUS Rounded 1c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M PLUS Rounded 1c"/>
              <a:buNone/>
              <a:defRPr b="1" sz="2600">
                <a:latin typeface="M PLUS Rounded 1c"/>
                <a:ea typeface="M PLUS Rounded 1c"/>
                <a:cs typeface="M PLUS Rounded 1c"/>
                <a:sym typeface="M PLUS Rounded 1c"/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ctrTitle"/>
          </p:nvPr>
        </p:nvSpPr>
        <p:spPr>
          <a:xfrm>
            <a:off x="-1" y="0"/>
            <a:ext cx="9144000" cy="10887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6" name="Google Shape;56;p14"/>
          <p:cNvSpPr txBox="1"/>
          <p:nvPr>
            <p:ph idx="1" type="subTitle"/>
          </p:nvPr>
        </p:nvSpPr>
        <p:spPr>
          <a:xfrm>
            <a:off x="0" y="1088700"/>
            <a:ext cx="8520600" cy="7926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Open Sans"/>
              <a:buNone/>
              <a:defRPr sz="2600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0" name="Google Shape;60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rgbClr val="000000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/>
          <p:nvPr>
            <p:ph type="title"/>
          </p:nvPr>
        </p:nvSpPr>
        <p:spPr>
          <a:xfrm>
            <a:off x="0" y="0"/>
            <a:ext cx="9144000" cy="90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3" name="Google Shape;63;p16"/>
          <p:cNvSpPr txBox="1"/>
          <p:nvPr>
            <p:ph idx="1" type="body"/>
          </p:nvPr>
        </p:nvSpPr>
        <p:spPr>
          <a:xfrm>
            <a:off x="0" y="9087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683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Char char="●"/>
              <a:defRPr>
                <a:solidFill>
                  <a:srgbClr val="FFFFFF"/>
                </a:solidFill>
              </a:defRPr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  <a:defRPr>
                <a:solidFill>
                  <a:srgbClr val="FFFFFF"/>
                </a:solidFill>
              </a:defRPr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■"/>
              <a:defRPr>
                <a:solidFill>
                  <a:srgbClr val="FFFFFF"/>
                </a:solidFill>
              </a:defRPr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  <a:defRPr>
                <a:solidFill>
                  <a:srgbClr val="FFFFFF"/>
                </a:solidFill>
              </a:defRPr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  <a:defRPr>
                <a:solidFill>
                  <a:srgbClr val="FFFFFF"/>
                </a:solidFill>
              </a:defRPr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■"/>
              <a:defRPr>
                <a:solidFill>
                  <a:srgbClr val="FFFFFF"/>
                </a:solidFill>
              </a:defRPr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  <a:defRPr>
                <a:solidFill>
                  <a:srgbClr val="FFFFFF"/>
                </a:solidFill>
              </a:defRPr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  <a:defRPr>
                <a:solidFill>
                  <a:srgbClr val="FFFFFF"/>
                </a:solidFill>
              </a:defRPr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■"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64" name="Google Shape;64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/>
          <p:nvPr>
            <p:ph type="title"/>
          </p:nvPr>
        </p:nvSpPr>
        <p:spPr>
          <a:xfrm>
            <a:off x="0" y="0"/>
            <a:ext cx="9144000" cy="90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7" name="Google Shape;67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8" name="Google Shape;68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9" name="Google Shape;69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/>
          <p:nvPr>
            <p:ph type="title"/>
          </p:nvPr>
        </p:nvSpPr>
        <p:spPr>
          <a:xfrm>
            <a:off x="0" y="0"/>
            <a:ext cx="9144000" cy="90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2" name="Google Shape;72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5" name="Google Shape;75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6" name="Google Shape;76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79" name="Google Shape;79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2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3" name="Google Shape;83;p2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4" name="Google Shape;84;p2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68300" lvl="0" marL="457200" rtl="0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85" name="Google Shape;85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</a:lstStyle>
          <a:p/>
        </p:txBody>
      </p:sp>
      <p:sp>
        <p:nvSpPr>
          <p:cNvPr id="88" name="Google Shape;88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1" name="Google Shape;91;p2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68300" lvl="0" marL="457200" rtl="0" algn="ctr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1pPr>
            <a:lvl2pPr indent="-342900" lvl="1" marL="914400" rtl="0" algn="ctr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rtl="0" algn="ctr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 algn="ctr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 algn="ctr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 algn="ctr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 algn="ctr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92" name="Google Shape;92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rgbClr val="000000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0" y="0"/>
            <a:ext cx="9144000" cy="90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0" y="908700"/>
            <a:ext cx="9144000" cy="42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0" y="0"/>
            <a:ext cx="9144000" cy="90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0" y="0"/>
            <a:ext cx="9144000" cy="90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0" y="0"/>
            <a:ext cx="9144000" cy="90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 PLUS Rounded 1c"/>
              <a:buNone/>
              <a:defRPr b="1" sz="2800">
                <a:solidFill>
                  <a:srgbClr val="FFFFFF"/>
                </a:solidFill>
                <a:latin typeface="M PLUS Rounded 1c"/>
                <a:ea typeface="M PLUS Rounded 1c"/>
                <a:cs typeface="M PLUS Rounded 1c"/>
                <a:sym typeface="M PLUS Rounded 1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 PLUS Rounded 1c"/>
              <a:buNone/>
              <a:defRPr b="1" sz="2800">
                <a:solidFill>
                  <a:srgbClr val="FFFFFF"/>
                </a:solidFill>
                <a:latin typeface="M PLUS Rounded 1c"/>
                <a:ea typeface="M PLUS Rounded 1c"/>
                <a:cs typeface="M PLUS Rounded 1c"/>
                <a:sym typeface="M PLUS Rounded 1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 PLUS Rounded 1c"/>
              <a:buNone/>
              <a:defRPr b="1" sz="2800">
                <a:solidFill>
                  <a:srgbClr val="FFFFFF"/>
                </a:solidFill>
                <a:latin typeface="M PLUS Rounded 1c"/>
                <a:ea typeface="M PLUS Rounded 1c"/>
                <a:cs typeface="M PLUS Rounded 1c"/>
                <a:sym typeface="M PLUS Rounded 1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 PLUS Rounded 1c"/>
              <a:buNone/>
              <a:defRPr b="1" sz="2800">
                <a:solidFill>
                  <a:srgbClr val="FFFFFF"/>
                </a:solidFill>
                <a:latin typeface="M PLUS Rounded 1c"/>
                <a:ea typeface="M PLUS Rounded 1c"/>
                <a:cs typeface="M PLUS Rounded 1c"/>
                <a:sym typeface="M PLUS Rounded 1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 PLUS Rounded 1c"/>
              <a:buNone/>
              <a:defRPr b="1" sz="2800">
                <a:solidFill>
                  <a:srgbClr val="FFFFFF"/>
                </a:solidFill>
                <a:latin typeface="M PLUS Rounded 1c"/>
                <a:ea typeface="M PLUS Rounded 1c"/>
                <a:cs typeface="M PLUS Rounded 1c"/>
                <a:sym typeface="M PLUS Rounded 1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 PLUS Rounded 1c"/>
              <a:buNone/>
              <a:defRPr b="1" sz="2800">
                <a:solidFill>
                  <a:srgbClr val="FFFFFF"/>
                </a:solidFill>
                <a:latin typeface="M PLUS Rounded 1c"/>
                <a:ea typeface="M PLUS Rounded 1c"/>
                <a:cs typeface="M PLUS Rounded 1c"/>
                <a:sym typeface="M PLUS Rounded 1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 PLUS Rounded 1c"/>
              <a:buNone/>
              <a:defRPr b="1" sz="2800">
                <a:solidFill>
                  <a:srgbClr val="FFFFFF"/>
                </a:solidFill>
                <a:latin typeface="M PLUS Rounded 1c"/>
                <a:ea typeface="M PLUS Rounded 1c"/>
                <a:cs typeface="M PLUS Rounded 1c"/>
                <a:sym typeface="M PLUS Rounded 1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 PLUS Rounded 1c"/>
              <a:buNone/>
              <a:defRPr b="1" sz="2800">
                <a:solidFill>
                  <a:srgbClr val="FFFFFF"/>
                </a:solidFill>
                <a:latin typeface="M PLUS Rounded 1c"/>
                <a:ea typeface="M PLUS Rounded 1c"/>
                <a:cs typeface="M PLUS Rounded 1c"/>
                <a:sym typeface="M PLUS Rounded 1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 PLUS Rounded 1c"/>
              <a:buNone/>
              <a:defRPr b="1" sz="2800">
                <a:solidFill>
                  <a:srgbClr val="FFFFFF"/>
                </a:solidFill>
                <a:latin typeface="M PLUS Rounded 1c"/>
                <a:ea typeface="M PLUS Rounded 1c"/>
                <a:cs typeface="M PLUS Rounded 1c"/>
                <a:sym typeface="M PLUS Rounded 1c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0" y="908700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 PLUS Rounded 1c"/>
              <a:buChar char="●"/>
              <a:defRPr b="1" sz="1800">
                <a:solidFill>
                  <a:srgbClr val="FFFFFF"/>
                </a:solidFill>
                <a:latin typeface="M PLUS Rounded 1c"/>
                <a:ea typeface="M PLUS Rounded 1c"/>
                <a:cs typeface="M PLUS Rounded 1c"/>
                <a:sym typeface="M PLUS Rounded 1c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 PLUS Rounded 1c"/>
              <a:buChar char="○"/>
              <a:defRPr b="1">
                <a:solidFill>
                  <a:srgbClr val="FFFFFF"/>
                </a:solidFill>
                <a:latin typeface="M PLUS Rounded 1c"/>
                <a:ea typeface="M PLUS Rounded 1c"/>
                <a:cs typeface="M PLUS Rounded 1c"/>
                <a:sym typeface="M PLUS Rounded 1c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 PLUS Rounded 1c"/>
              <a:buChar char="■"/>
              <a:defRPr b="1">
                <a:solidFill>
                  <a:srgbClr val="FFFFFF"/>
                </a:solidFill>
                <a:latin typeface="M PLUS Rounded 1c"/>
                <a:ea typeface="M PLUS Rounded 1c"/>
                <a:cs typeface="M PLUS Rounded 1c"/>
                <a:sym typeface="M PLUS Rounded 1c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 PLUS Rounded 1c"/>
              <a:buChar char="●"/>
              <a:defRPr b="1">
                <a:solidFill>
                  <a:srgbClr val="FFFFFF"/>
                </a:solidFill>
                <a:latin typeface="M PLUS Rounded 1c"/>
                <a:ea typeface="M PLUS Rounded 1c"/>
                <a:cs typeface="M PLUS Rounded 1c"/>
                <a:sym typeface="M PLUS Rounded 1c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 PLUS Rounded 1c"/>
              <a:buChar char="○"/>
              <a:defRPr b="1">
                <a:solidFill>
                  <a:srgbClr val="FFFFFF"/>
                </a:solidFill>
                <a:latin typeface="M PLUS Rounded 1c"/>
                <a:ea typeface="M PLUS Rounded 1c"/>
                <a:cs typeface="M PLUS Rounded 1c"/>
                <a:sym typeface="M PLUS Rounded 1c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 PLUS Rounded 1c"/>
              <a:buChar char="■"/>
              <a:defRPr b="1">
                <a:solidFill>
                  <a:srgbClr val="FFFFFF"/>
                </a:solidFill>
                <a:latin typeface="M PLUS Rounded 1c"/>
                <a:ea typeface="M PLUS Rounded 1c"/>
                <a:cs typeface="M PLUS Rounded 1c"/>
                <a:sym typeface="M PLUS Rounded 1c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 PLUS Rounded 1c"/>
              <a:buChar char="●"/>
              <a:defRPr b="1">
                <a:solidFill>
                  <a:srgbClr val="FFFFFF"/>
                </a:solidFill>
                <a:latin typeface="M PLUS Rounded 1c"/>
                <a:ea typeface="M PLUS Rounded 1c"/>
                <a:cs typeface="M PLUS Rounded 1c"/>
                <a:sym typeface="M PLUS Rounded 1c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 PLUS Rounded 1c"/>
              <a:buChar char="○"/>
              <a:defRPr b="1">
                <a:solidFill>
                  <a:srgbClr val="FFFFFF"/>
                </a:solidFill>
                <a:latin typeface="M PLUS Rounded 1c"/>
                <a:ea typeface="M PLUS Rounded 1c"/>
                <a:cs typeface="M PLUS Rounded 1c"/>
                <a:sym typeface="M PLUS Rounded 1c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 PLUS Rounded 1c"/>
              <a:buChar char="■"/>
              <a:defRPr b="1">
                <a:solidFill>
                  <a:srgbClr val="FFFFFF"/>
                </a:solidFill>
                <a:latin typeface="M PLUS Rounded 1c"/>
                <a:ea typeface="M PLUS Rounded 1c"/>
                <a:cs typeface="M PLUS Rounded 1c"/>
                <a:sym typeface="M PLUS Rounded 1c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0" y="0"/>
            <a:ext cx="9144000" cy="90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 PLUS Rounded 1c"/>
              <a:buNone/>
              <a:defRPr b="1" sz="3200">
                <a:solidFill>
                  <a:srgbClr val="FFFFFF"/>
                </a:solidFill>
                <a:latin typeface="M PLUS Rounded 1c"/>
                <a:ea typeface="M PLUS Rounded 1c"/>
                <a:cs typeface="M PLUS Rounded 1c"/>
                <a:sym typeface="M PLUS Rounded 1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0" y="908700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683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M PLUS Rounded 1c"/>
              <a:buChar char="●"/>
              <a:defRPr b="1" sz="2200">
                <a:solidFill>
                  <a:srgbClr val="FFFFFF"/>
                </a:solidFill>
                <a:latin typeface="M PLUS Rounded 1c"/>
                <a:ea typeface="M PLUS Rounded 1c"/>
                <a:cs typeface="M PLUS Rounded 1c"/>
                <a:sym typeface="M PLUS Rounded 1c"/>
              </a:defRPr>
            </a:lvl1pPr>
            <a:lvl2pPr indent="-3429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 PLUS Rounded 1c"/>
              <a:buChar char="○"/>
              <a:defRPr b="1" sz="1800">
                <a:solidFill>
                  <a:srgbClr val="FFFFFF"/>
                </a:solidFill>
                <a:latin typeface="M PLUS Rounded 1c"/>
                <a:ea typeface="M PLUS Rounded 1c"/>
                <a:cs typeface="M PLUS Rounded 1c"/>
                <a:sym typeface="M PLUS Rounded 1c"/>
              </a:defRPr>
            </a:lvl2pPr>
            <a:lvl3pPr indent="-3429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 PLUS Rounded 1c"/>
              <a:buChar char="■"/>
              <a:defRPr b="1" sz="1800">
                <a:solidFill>
                  <a:srgbClr val="FFFFFF"/>
                </a:solidFill>
                <a:latin typeface="M PLUS Rounded 1c"/>
                <a:ea typeface="M PLUS Rounded 1c"/>
                <a:cs typeface="M PLUS Rounded 1c"/>
                <a:sym typeface="M PLUS Rounded 1c"/>
              </a:defRPr>
            </a:lvl3pPr>
            <a:lvl4pPr indent="-3429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 PLUS Rounded 1c"/>
              <a:buChar char="●"/>
              <a:defRPr b="1" sz="1800">
                <a:solidFill>
                  <a:srgbClr val="FFFFFF"/>
                </a:solidFill>
                <a:latin typeface="M PLUS Rounded 1c"/>
                <a:ea typeface="M PLUS Rounded 1c"/>
                <a:cs typeface="M PLUS Rounded 1c"/>
                <a:sym typeface="M PLUS Rounded 1c"/>
              </a:defRPr>
            </a:lvl4pPr>
            <a:lvl5pPr indent="-3429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 PLUS Rounded 1c"/>
              <a:buChar char="○"/>
              <a:defRPr b="1" sz="1800">
                <a:solidFill>
                  <a:srgbClr val="FFFFFF"/>
                </a:solidFill>
                <a:latin typeface="M PLUS Rounded 1c"/>
                <a:ea typeface="M PLUS Rounded 1c"/>
                <a:cs typeface="M PLUS Rounded 1c"/>
                <a:sym typeface="M PLUS Rounded 1c"/>
              </a:defRPr>
            </a:lvl5pPr>
            <a:lvl6pPr indent="-3429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 PLUS Rounded 1c"/>
              <a:buChar char="■"/>
              <a:defRPr b="1" sz="1800">
                <a:solidFill>
                  <a:srgbClr val="FFFFFF"/>
                </a:solidFill>
                <a:latin typeface="M PLUS Rounded 1c"/>
                <a:ea typeface="M PLUS Rounded 1c"/>
                <a:cs typeface="M PLUS Rounded 1c"/>
                <a:sym typeface="M PLUS Rounded 1c"/>
              </a:defRPr>
            </a:lvl6pPr>
            <a:lvl7pPr indent="-3429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 PLUS Rounded 1c"/>
              <a:buChar char="●"/>
              <a:defRPr b="1" sz="1800">
                <a:solidFill>
                  <a:srgbClr val="FFFFFF"/>
                </a:solidFill>
                <a:latin typeface="M PLUS Rounded 1c"/>
                <a:ea typeface="M PLUS Rounded 1c"/>
                <a:cs typeface="M PLUS Rounded 1c"/>
                <a:sym typeface="M PLUS Rounded 1c"/>
              </a:defRPr>
            </a:lvl7pPr>
            <a:lvl8pPr indent="-3429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 PLUS Rounded 1c"/>
              <a:buChar char="○"/>
              <a:defRPr b="1" sz="1800">
                <a:solidFill>
                  <a:srgbClr val="FFFFFF"/>
                </a:solidFill>
                <a:latin typeface="M PLUS Rounded 1c"/>
                <a:ea typeface="M PLUS Rounded 1c"/>
                <a:cs typeface="M PLUS Rounded 1c"/>
                <a:sym typeface="M PLUS Rounded 1c"/>
              </a:defRPr>
            </a:lvl8pPr>
            <a:lvl9pPr indent="-3429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 PLUS Rounded 1c"/>
              <a:buChar char="■"/>
              <a:defRPr b="1" sz="1800">
                <a:solidFill>
                  <a:srgbClr val="FFFFFF"/>
                </a:solidFill>
                <a:latin typeface="M PLUS Rounded 1c"/>
                <a:ea typeface="M PLUS Rounded 1c"/>
                <a:cs typeface="M PLUS Rounded 1c"/>
                <a:sym typeface="M PLUS Rounded 1c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docs.github.com/ja/repositories/managing-your-repositorys-settings-and-features/customizing-your-repository/licensing-a-repository" TargetMode="Externa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2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2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5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10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5"/>
          <p:cNvSpPr txBox="1"/>
          <p:nvPr>
            <p:ph type="ctrTitle"/>
          </p:nvPr>
        </p:nvSpPr>
        <p:spPr>
          <a:xfrm>
            <a:off x="-1" y="0"/>
            <a:ext cx="9144000" cy="108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4800"/>
              <a:t>プログラミング実習</a:t>
            </a:r>
            <a:endParaRPr sz="4800"/>
          </a:p>
        </p:txBody>
      </p:sp>
      <p:sp>
        <p:nvSpPr>
          <p:cNvPr id="100" name="Google Shape;100;p25"/>
          <p:cNvSpPr txBox="1"/>
          <p:nvPr>
            <p:ph idx="1" type="subTitle"/>
          </p:nvPr>
        </p:nvSpPr>
        <p:spPr>
          <a:xfrm>
            <a:off x="0" y="1088700"/>
            <a:ext cx="8520600" cy="79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3800"/>
              <a:t>01. Gitについて</a:t>
            </a:r>
            <a:endParaRPr sz="38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4"/>
          <p:cNvSpPr txBox="1"/>
          <p:nvPr>
            <p:ph type="title"/>
          </p:nvPr>
        </p:nvSpPr>
        <p:spPr>
          <a:xfrm>
            <a:off x="0" y="0"/>
            <a:ext cx="9144000" cy="90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4000"/>
              <a:t>①更新履歴を確認したり戻したりできる</a:t>
            </a:r>
            <a:endParaRPr sz="4000"/>
          </a:p>
        </p:txBody>
      </p:sp>
      <p:sp>
        <p:nvSpPr>
          <p:cNvPr id="155" name="Google Shape;155;p34"/>
          <p:cNvSpPr txBox="1"/>
          <p:nvPr>
            <p:ph idx="1" type="body"/>
          </p:nvPr>
        </p:nvSpPr>
        <p:spPr>
          <a:xfrm>
            <a:off x="0" y="908700"/>
            <a:ext cx="9144000" cy="42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3000"/>
              <a:t>ファイルの保存や変更、</a:t>
            </a:r>
            <a:endParaRPr sz="3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ja" sz="3000"/>
              <a:t>削除などのファイル操作をすると、</a:t>
            </a:r>
            <a:endParaRPr sz="3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ja" sz="3000"/>
              <a:t>その履歴が全て記録されます。</a:t>
            </a:r>
            <a:endParaRPr sz="3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ja" sz="3000"/>
              <a:t>その記録を元に、いつ誰が、どのファイルを</a:t>
            </a:r>
            <a:endParaRPr sz="3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ja" sz="3000"/>
              <a:t>修正したのか確認したり、</a:t>
            </a:r>
            <a:endParaRPr sz="30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ja" sz="3000"/>
              <a:t>一部の変更を取り消したりすることができます。</a:t>
            </a:r>
            <a:endParaRPr sz="30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5"/>
          <p:cNvSpPr txBox="1"/>
          <p:nvPr>
            <p:ph type="title"/>
          </p:nvPr>
        </p:nvSpPr>
        <p:spPr>
          <a:xfrm>
            <a:off x="0" y="0"/>
            <a:ext cx="9144000" cy="90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4000"/>
              <a:t>※イメージ</a:t>
            </a:r>
            <a:endParaRPr sz="4000"/>
          </a:p>
        </p:txBody>
      </p:sp>
      <p:pic>
        <p:nvPicPr>
          <p:cNvPr id="161" name="Google Shape;16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9524" y="908700"/>
            <a:ext cx="6104953" cy="4234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6"/>
          <p:cNvSpPr txBox="1"/>
          <p:nvPr>
            <p:ph type="title"/>
          </p:nvPr>
        </p:nvSpPr>
        <p:spPr>
          <a:xfrm>
            <a:off x="0" y="0"/>
            <a:ext cx="9144000" cy="90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4000"/>
              <a:t>②共同作業しやすい</a:t>
            </a:r>
            <a:endParaRPr sz="4000"/>
          </a:p>
        </p:txBody>
      </p:sp>
      <p:sp>
        <p:nvSpPr>
          <p:cNvPr id="167" name="Google Shape;167;p36"/>
          <p:cNvSpPr txBox="1"/>
          <p:nvPr>
            <p:ph idx="1" type="body"/>
          </p:nvPr>
        </p:nvSpPr>
        <p:spPr>
          <a:xfrm>
            <a:off x="0" y="908700"/>
            <a:ext cx="9144000" cy="42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3000"/>
              <a:t>保存先をサーバーに置くことができるので、</a:t>
            </a:r>
            <a:endParaRPr sz="3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ja" sz="3000"/>
              <a:t>開発に携わる人たちが管理されているファイルを</a:t>
            </a:r>
            <a:endParaRPr sz="3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ja" sz="3000"/>
              <a:t>操作することができます。</a:t>
            </a:r>
            <a:endParaRPr sz="3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ja" sz="3000"/>
              <a:t>また、同時編集したときの上書きも</a:t>
            </a:r>
            <a:endParaRPr sz="30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ja" sz="3000"/>
              <a:t>防ぐこともできます。</a:t>
            </a:r>
            <a:endParaRPr sz="30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7"/>
          <p:cNvSpPr txBox="1"/>
          <p:nvPr>
            <p:ph type="title"/>
          </p:nvPr>
        </p:nvSpPr>
        <p:spPr>
          <a:xfrm>
            <a:off x="0" y="0"/>
            <a:ext cx="9144000" cy="90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4000"/>
              <a:t>※イメージ</a:t>
            </a:r>
            <a:endParaRPr sz="4000"/>
          </a:p>
        </p:txBody>
      </p:sp>
      <p:pic>
        <p:nvPicPr>
          <p:cNvPr id="173" name="Google Shape;17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2979" y="908700"/>
            <a:ext cx="6318042" cy="423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8"/>
          <p:cNvSpPr txBox="1"/>
          <p:nvPr>
            <p:ph type="title"/>
          </p:nvPr>
        </p:nvSpPr>
        <p:spPr>
          <a:xfrm>
            <a:off x="0" y="0"/>
            <a:ext cx="9144000" cy="90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4000"/>
              <a:t>③異なる保存場所を切り替えられる</a:t>
            </a:r>
            <a:endParaRPr sz="4000"/>
          </a:p>
        </p:txBody>
      </p:sp>
      <p:sp>
        <p:nvSpPr>
          <p:cNvPr id="179" name="Google Shape;179;p38"/>
          <p:cNvSpPr txBox="1"/>
          <p:nvPr>
            <p:ph idx="1" type="body"/>
          </p:nvPr>
        </p:nvSpPr>
        <p:spPr>
          <a:xfrm>
            <a:off x="0" y="908700"/>
            <a:ext cx="9144000" cy="42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3000"/>
              <a:t>開発の現場では「開発」「テスト」「本番」など、</a:t>
            </a:r>
            <a:endParaRPr sz="3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ja" sz="3000"/>
              <a:t>いくつかの工程があります。</a:t>
            </a:r>
            <a:endParaRPr sz="3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ja" sz="3000"/>
              <a:t>そういった工程ごとに保存先を切り替えることが</a:t>
            </a:r>
            <a:endParaRPr sz="30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ja" sz="3000"/>
              <a:t>できます。</a:t>
            </a:r>
            <a:endParaRPr sz="30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9"/>
          <p:cNvSpPr txBox="1"/>
          <p:nvPr>
            <p:ph type="title"/>
          </p:nvPr>
        </p:nvSpPr>
        <p:spPr>
          <a:xfrm>
            <a:off x="0" y="0"/>
            <a:ext cx="9144000" cy="90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4000"/>
              <a:t>※イメージ</a:t>
            </a:r>
            <a:endParaRPr sz="4000"/>
          </a:p>
        </p:txBody>
      </p:sp>
      <p:pic>
        <p:nvPicPr>
          <p:cNvPr id="185" name="Google Shape;18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4957" y="908700"/>
            <a:ext cx="5974085" cy="423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40"/>
          <p:cNvSpPr txBox="1"/>
          <p:nvPr>
            <p:ph type="title"/>
          </p:nvPr>
        </p:nvSpPr>
        <p:spPr>
          <a:xfrm>
            <a:off x="0" y="0"/>
            <a:ext cx="9144000" cy="90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4000"/>
              <a:t>環境設定を行う</a:t>
            </a:r>
            <a:endParaRPr sz="4000"/>
          </a:p>
        </p:txBody>
      </p:sp>
      <p:sp>
        <p:nvSpPr>
          <p:cNvPr id="191" name="Google Shape;191;p40"/>
          <p:cNvSpPr txBox="1"/>
          <p:nvPr>
            <p:ph idx="1" type="body"/>
          </p:nvPr>
        </p:nvSpPr>
        <p:spPr>
          <a:xfrm>
            <a:off x="0" y="908700"/>
            <a:ext cx="9144000" cy="42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3000"/>
              <a:t>環境を整えるためには以下のことを行います。</a:t>
            </a:r>
            <a:endParaRPr sz="3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ja" sz="3000"/>
              <a:t>・Githubアカウントの作成</a:t>
            </a:r>
            <a:endParaRPr sz="3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ja" sz="3000"/>
              <a:t>・Github Desktopのインストール</a:t>
            </a:r>
            <a:endParaRPr sz="30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ja" sz="3000"/>
              <a:t>・リポジトリの作成</a:t>
            </a:r>
            <a:endParaRPr sz="30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41"/>
          <p:cNvSpPr txBox="1"/>
          <p:nvPr>
            <p:ph type="title"/>
          </p:nvPr>
        </p:nvSpPr>
        <p:spPr>
          <a:xfrm>
            <a:off x="0" y="0"/>
            <a:ext cx="9144000" cy="90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4000"/>
              <a:t>Githubアカウントの作成</a:t>
            </a:r>
            <a:endParaRPr sz="4000"/>
          </a:p>
        </p:txBody>
      </p:sp>
      <p:pic>
        <p:nvPicPr>
          <p:cNvPr id="197" name="Google Shape;197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4063" y="879300"/>
            <a:ext cx="6795885" cy="423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42"/>
          <p:cNvSpPr txBox="1"/>
          <p:nvPr>
            <p:ph type="title"/>
          </p:nvPr>
        </p:nvSpPr>
        <p:spPr>
          <a:xfrm>
            <a:off x="0" y="0"/>
            <a:ext cx="9144000" cy="90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4000"/>
              <a:t>Github Desktop</a:t>
            </a:r>
            <a:r>
              <a:rPr lang="ja" sz="4000"/>
              <a:t>のインストール</a:t>
            </a:r>
            <a:endParaRPr sz="4000"/>
          </a:p>
        </p:txBody>
      </p:sp>
      <p:pic>
        <p:nvPicPr>
          <p:cNvPr id="203" name="Google Shape;20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9900" y="908700"/>
            <a:ext cx="6044206" cy="4234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43"/>
          <p:cNvSpPr txBox="1"/>
          <p:nvPr>
            <p:ph type="title"/>
          </p:nvPr>
        </p:nvSpPr>
        <p:spPr>
          <a:xfrm>
            <a:off x="0" y="0"/>
            <a:ext cx="9144000" cy="90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4000"/>
              <a:t>リポジトリについて</a:t>
            </a:r>
            <a:endParaRPr sz="4000"/>
          </a:p>
        </p:txBody>
      </p:sp>
      <p:sp>
        <p:nvSpPr>
          <p:cNvPr id="209" name="Google Shape;209;p43"/>
          <p:cNvSpPr txBox="1"/>
          <p:nvPr>
            <p:ph idx="1" type="body"/>
          </p:nvPr>
        </p:nvSpPr>
        <p:spPr>
          <a:xfrm>
            <a:off x="0" y="908700"/>
            <a:ext cx="9144000" cy="42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3000"/>
              <a:t>「</a:t>
            </a:r>
            <a:r>
              <a:rPr lang="ja" sz="3000">
                <a:solidFill>
                  <a:srgbClr val="FFFF00"/>
                </a:solidFill>
              </a:rPr>
              <a:t>ファイルとか変更履歴とかを置いておく場所</a:t>
            </a:r>
            <a:r>
              <a:rPr lang="ja" sz="3000"/>
              <a:t>」</a:t>
            </a:r>
            <a:endParaRPr sz="3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ja" sz="3000"/>
              <a:t>バージョンを管理する上で必要な</a:t>
            </a:r>
            <a:endParaRPr sz="30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ja" sz="3000"/>
              <a:t>あれやこれやの保管場所です。</a:t>
            </a:r>
            <a:endParaRPr sz="30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6"/>
          <p:cNvSpPr txBox="1"/>
          <p:nvPr>
            <p:ph type="title"/>
          </p:nvPr>
        </p:nvSpPr>
        <p:spPr>
          <a:xfrm>
            <a:off x="0" y="0"/>
            <a:ext cx="9144000" cy="90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4000"/>
              <a:t>目標</a:t>
            </a:r>
            <a:endParaRPr sz="4000"/>
          </a:p>
        </p:txBody>
      </p:sp>
      <p:sp>
        <p:nvSpPr>
          <p:cNvPr id="106" name="Google Shape;106;p26"/>
          <p:cNvSpPr txBox="1"/>
          <p:nvPr>
            <p:ph idx="1" type="body"/>
          </p:nvPr>
        </p:nvSpPr>
        <p:spPr>
          <a:xfrm>
            <a:off x="0" y="908700"/>
            <a:ext cx="9144000" cy="42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3000"/>
              <a:t>・Gitについて理解する</a:t>
            </a:r>
            <a:endParaRPr sz="3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ja" sz="3000"/>
              <a:t>・バージョン管理を行うことができる</a:t>
            </a:r>
            <a:endParaRPr sz="30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30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4"/>
          <p:cNvSpPr txBox="1"/>
          <p:nvPr>
            <p:ph type="title"/>
          </p:nvPr>
        </p:nvSpPr>
        <p:spPr>
          <a:xfrm>
            <a:off x="0" y="0"/>
            <a:ext cx="9144000" cy="90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4000">
                <a:solidFill>
                  <a:schemeClr val="lt1"/>
                </a:solidFill>
              </a:rPr>
              <a:t>リポジトリは２種類</a:t>
            </a:r>
            <a:endParaRPr sz="4000"/>
          </a:p>
        </p:txBody>
      </p:sp>
      <p:sp>
        <p:nvSpPr>
          <p:cNvPr id="215" name="Google Shape;215;p44"/>
          <p:cNvSpPr txBox="1"/>
          <p:nvPr>
            <p:ph idx="1" type="body"/>
          </p:nvPr>
        </p:nvSpPr>
        <p:spPr>
          <a:xfrm>
            <a:off x="0" y="908700"/>
            <a:ext cx="9144000" cy="42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3000">
                <a:solidFill>
                  <a:srgbClr val="FFFF00"/>
                </a:solidFill>
              </a:rPr>
              <a:t>・ローカルリポジトリ</a:t>
            </a:r>
            <a:br>
              <a:rPr lang="ja" sz="3000">
                <a:solidFill>
                  <a:srgbClr val="FFFF00"/>
                </a:solidFill>
              </a:rPr>
            </a:br>
            <a:r>
              <a:rPr lang="ja" sz="3000">
                <a:solidFill>
                  <a:srgbClr val="FFFF00"/>
                </a:solidFill>
              </a:rPr>
              <a:t>	</a:t>
            </a:r>
            <a:r>
              <a:rPr lang="ja" sz="3000">
                <a:solidFill>
                  <a:schemeClr val="lt1"/>
                </a:solidFill>
              </a:rPr>
              <a:t>	自分のPC内に作成される</a:t>
            </a:r>
            <a:endParaRPr sz="30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3000">
                <a:solidFill>
                  <a:srgbClr val="FFFF00"/>
                </a:solidFill>
              </a:rPr>
              <a:t>・リモートリポジトリ</a:t>
            </a:r>
            <a:br>
              <a:rPr lang="ja" sz="3000">
                <a:solidFill>
                  <a:srgbClr val="FFFF00"/>
                </a:solidFill>
              </a:rPr>
            </a:br>
            <a:r>
              <a:rPr lang="ja" sz="3000">
                <a:solidFill>
                  <a:srgbClr val="FFFF00"/>
                </a:solidFill>
              </a:rPr>
              <a:t>		</a:t>
            </a:r>
            <a:r>
              <a:rPr lang="ja" sz="3000">
                <a:solidFill>
                  <a:schemeClr val="lt1"/>
                </a:solidFill>
              </a:rPr>
              <a:t>ネットワーク上のサーバで運用され、</a:t>
            </a:r>
            <a:br>
              <a:rPr lang="ja" sz="3000">
                <a:solidFill>
                  <a:schemeClr val="lt1"/>
                </a:solidFill>
              </a:rPr>
            </a:br>
            <a:r>
              <a:rPr lang="ja" sz="3000">
                <a:solidFill>
                  <a:schemeClr val="lt1"/>
                </a:solidFill>
              </a:rPr>
              <a:t>		プロジェクトの大本のファイル群を</a:t>
            </a:r>
            <a:br>
              <a:rPr lang="ja" sz="3000">
                <a:solidFill>
                  <a:schemeClr val="lt1"/>
                </a:solidFill>
              </a:rPr>
            </a:br>
            <a:r>
              <a:rPr lang="ja" sz="3000">
                <a:solidFill>
                  <a:schemeClr val="lt1"/>
                </a:solidFill>
              </a:rPr>
              <a:t>		保管、管理するリポジトリ</a:t>
            </a:r>
            <a:endParaRPr sz="3000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45"/>
          <p:cNvSpPr txBox="1"/>
          <p:nvPr>
            <p:ph type="title"/>
          </p:nvPr>
        </p:nvSpPr>
        <p:spPr>
          <a:xfrm>
            <a:off x="0" y="0"/>
            <a:ext cx="9144000" cy="90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4000"/>
              <a:t>リポジトリの作成</a:t>
            </a:r>
            <a:endParaRPr sz="4000"/>
          </a:p>
        </p:txBody>
      </p:sp>
      <p:sp>
        <p:nvSpPr>
          <p:cNvPr id="221" name="Google Shape;221;p45"/>
          <p:cNvSpPr txBox="1"/>
          <p:nvPr>
            <p:ph idx="1" type="body"/>
          </p:nvPr>
        </p:nvSpPr>
        <p:spPr>
          <a:xfrm>
            <a:off x="0" y="3268450"/>
            <a:ext cx="9144000" cy="18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3000"/>
              <a:t>[File]タブから</a:t>
            </a:r>
            <a:endParaRPr sz="30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ja" sz="3000"/>
              <a:t>[New repository</a:t>
            </a:r>
            <a:r>
              <a:rPr lang="ja" sz="3000"/>
              <a:t>...</a:t>
            </a:r>
            <a:r>
              <a:rPr lang="ja" sz="3000"/>
              <a:t>]を選択する</a:t>
            </a:r>
            <a:endParaRPr sz="3000"/>
          </a:p>
        </p:txBody>
      </p:sp>
      <p:pic>
        <p:nvPicPr>
          <p:cNvPr id="222" name="Google Shape;222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08700"/>
            <a:ext cx="9143999" cy="23597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6"/>
          <p:cNvSpPr txBox="1"/>
          <p:nvPr>
            <p:ph type="title"/>
          </p:nvPr>
        </p:nvSpPr>
        <p:spPr>
          <a:xfrm>
            <a:off x="0" y="0"/>
            <a:ext cx="9144000" cy="90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4000"/>
              <a:t>リポジトリの設定</a:t>
            </a:r>
            <a:endParaRPr sz="4000"/>
          </a:p>
        </p:txBody>
      </p:sp>
      <p:sp>
        <p:nvSpPr>
          <p:cNvPr id="228" name="Google Shape;228;p46"/>
          <p:cNvSpPr txBox="1"/>
          <p:nvPr>
            <p:ph idx="1" type="body"/>
          </p:nvPr>
        </p:nvSpPr>
        <p:spPr>
          <a:xfrm>
            <a:off x="0" y="908700"/>
            <a:ext cx="5427000" cy="42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3000"/>
              <a:t>・Name（リポジトリの名前）</a:t>
            </a:r>
            <a:endParaRPr sz="3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ja" sz="3000"/>
              <a:t>・Description（説明）</a:t>
            </a:r>
            <a:endParaRPr sz="3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ja" sz="3000"/>
              <a:t>・Local path（保存先）</a:t>
            </a:r>
            <a:endParaRPr sz="3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ja" sz="3000">
                <a:solidFill>
                  <a:srgbClr val="EA9999"/>
                </a:solidFill>
              </a:rPr>
              <a:t>・Initialize this</a:t>
            </a:r>
            <a:r>
              <a:rPr lang="ja" sz="3000">
                <a:solidFill>
                  <a:srgbClr val="EA9999"/>
                </a:solidFill>
              </a:rPr>
              <a:t>...</a:t>
            </a:r>
            <a:r>
              <a:rPr lang="ja" sz="3000">
                <a:solidFill>
                  <a:srgbClr val="EA9999"/>
                </a:solidFill>
              </a:rPr>
              <a:t>.</a:t>
            </a:r>
            <a:endParaRPr sz="3000">
              <a:solidFill>
                <a:srgbClr val="EA9999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ja" sz="3000">
                <a:solidFill>
                  <a:srgbClr val="EA9999"/>
                </a:solidFill>
              </a:rPr>
              <a:t>・Git ignore</a:t>
            </a:r>
            <a:endParaRPr sz="3000">
              <a:solidFill>
                <a:srgbClr val="EA9999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ja" sz="3000">
                <a:solidFill>
                  <a:srgbClr val="EA9999"/>
                </a:solidFill>
              </a:rPr>
              <a:t>・Licence</a:t>
            </a:r>
            <a:endParaRPr sz="3000">
              <a:solidFill>
                <a:srgbClr val="EA9999"/>
              </a:solidFill>
            </a:endParaRPr>
          </a:p>
        </p:txBody>
      </p:sp>
      <p:pic>
        <p:nvPicPr>
          <p:cNvPr id="229" name="Google Shape;22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7000" y="908700"/>
            <a:ext cx="3717008" cy="423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47"/>
          <p:cNvSpPr txBox="1"/>
          <p:nvPr>
            <p:ph type="title"/>
          </p:nvPr>
        </p:nvSpPr>
        <p:spPr>
          <a:xfrm>
            <a:off x="0" y="0"/>
            <a:ext cx="9144000" cy="90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4000"/>
              <a:t>README ファイルの作成有無</a:t>
            </a:r>
            <a:endParaRPr sz="4000"/>
          </a:p>
        </p:txBody>
      </p:sp>
      <p:sp>
        <p:nvSpPr>
          <p:cNvPr id="235" name="Google Shape;235;p47"/>
          <p:cNvSpPr txBox="1"/>
          <p:nvPr>
            <p:ph idx="1" type="body"/>
          </p:nvPr>
        </p:nvSpPr>
        <p:spPr>
          <a:xfrm>
            <a:off x="0" y="908700"/>
            <a:ext cx="9144000" cy="42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3000"/>
              <a:t>「Initialize this repository with a README」は</a:t>
            </a:r>
            <a:endParaRPr sz="3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ja" sz="3000"/>
              <a:t>READMEファイルの作成有無について設定します。</a:t>
            </a:r>
            <a:endParaRPr sz="30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ja" sz="3000"/>
              <a:t>チェックを入れることで生成されます。</a:t>
            </a:r>
            <a:endParaRPr sz="30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48"/>
          <p:cNvSpPr txBox="1"/>
          <p:nvPr>
            <p:ph type="title"/>
          </p:nvPr>
        </p:nvSpPr>
        <p:spPr>
          <a:xfrm>
            <a:off x="0" y="0"/>
            <a:ext cx="9144000" cy="90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4000"/>
              <a:t>除外設定ファイルについて</a:t>
            </a:r>
            <a:endParaRPr sz="4000"/>
          </a:p>
        </p:txBody>
      </p:sp>
      <p:sp>
        <p:nvSpPr>
          <p:cNvPr id="241" name="Google Shape;241;p48"/>
          <p:cNvSpPr txBox="1"/>
          <p:nvPr>
            <p:ph idx="1" type="body"/>
          </p:nvPr>
        </p:nvSpPr>
        <p:spPr>
          <a:xfrm>
            <a:off x="0" y="908700"/>
            <a:ext cx="9144000" cy="42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3000"/>
              <a:t>ignoreファイルは、</a:t>
            </a:r>
            <a:endParaRPr sz="3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ja" sz="3000"/>
              <a:t>追跡するファイルやフォルダの</a:t>
            </a:r>
            <a:endParaRPr sz="3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ja" sz="3000"/>
              <a:t>除外設定を行うことができます。</a:t>
            </a:r>
            <a:endParaRPr sz="3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ja" sz="3000"/>
              <a:t>更新したくないファイルも有りますので、</a:t>
            </a:r>
            <a:endParaRPr sz="30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ja" sz="3000"/>
              <a:t>除外設定を確認するようにしましょう。</a:t>
            </a:r>
            <a:endParaRPr sz="30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49"/>
          <p:cNvSpPr txBox="1"/>
          <p:nvPr>
            <p:ph type="title"/>
          </p:nvPr>
        </p:nvSpPr>
        <p:spPr>
          <a:xfrm>
            <a:off x="0" y="0"/>
            <a:ext cx="9144000" cy="90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4000"/>
              <a:t>ライセンスについて</a:t>
            </a:r>
            <a:endParaRPr sz="4000"/>
          </a:p>
        </p:txBody>
      </p:sp>
      <p:sp>
        <p:nvSpPr>
          <p:cNvPr id="247" name="Google Shape;247;p49"/>
          <p:cNvSpPr txBox="1"/>
          <p:nvPr>
            <p:ph idx="1" type="body"/>
          </p:nvPr>
        </p:nvSpPr>
        <p:spPr>
          <a:xfrm>
            <a:off x="0" y="908700"/>
            <a:ext cx="9144000" cy="42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3000"/>
              <a:t>共有されるファイルに著作権等の付与を</a:t>
            </a:r>
            <a:endParaRPr sz="3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ja" sz="3000"/>
              <a:t>行うことができます。</a:t>
            </a:r>
            <a:endParaRPr sz="3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ja" sz="3000"/>
              <a:t>詳細は以下のリンクから確認</a:t>
            </a:r>
            <a:endParaRPr sz="30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ja" sz="3000" u="sng">
                <a:solidFill>
                  <a:schemeClr val="hlink"/>
                </a:solidFill>
                <a:hlinkClick r:id="rId3"/>
              </a:rPr>
              <a:t>リポジトリのライセンス</a:t>
            </a:r>
            <a:endParaRPr sz="30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50"/>
          <p:cNvSpPr txBox="1"/>
          <p:nvPr>
            <p:ph type="title"/>
          </p:nvPr>
        </p:nvSpPr>
        <p:spPr>
          <a:xfrm>
            <a:off x="0" y="0"/>
            <a:ext cx="9144000" cy="90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ja" sz="4000"/>
              <a:t>リポジトリの設定</a:t>
            </a:r>
            <a:endParaRPr b="1" sz="4000"/>
          </a:p>
        </p:txBody>
      </p:sp>
      <p:sp>
        <p:nvSpPr>
          <p:cNvPr id="253" name="Google Shape;253;p50"/>
          <p:cNvSpPr txBox="1"/>
          <p:nvPr>
            <p:ph idx="1" type="body"/>
          </p:nvPr>
        </p:nvSpPr>
        <p:spPr>
          <a:xfrm>
            <a:off x="0" y="908700"/>
            <a:ext cx="9144000" cy="42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ja" sz="3000">
                <a:solidFill>
                  <a:schemeClr val="lt1"/>
                </a:solidFill>
              </a:rPr>
              <a:t>以下の内容で作成してください。</a:t>
            </a:r>
            <a:endParaRPr b="1" sz="30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ja" sz="3000">
                <a:solidFill>
                  <a:schemeClr val="lt1"/>
                </a:solidFill>
              </a:rPr>
              <a:t>	・Name						</a:t>
            </a:r>
            <a:r>
              <a:rPr b="1" lang="ja" sz="3000">
                <a:solidFill>
                  <a:srgbClr val="FFFF00"/>
                </a:solidFill>
              </a:rPr>
              <a:t>Git_Tutorial</a:t>
            </a:r>
            <a:endParaRPr b="1" sz="3000">
              <a:solidFill>
                <a:srgbClr val="FFFF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ja" sz="3000">
                <a:solidFill>
                  <a:schemeClr val="lt1"/>
                </a:solidFill>
              </a:rPr>
              <a:t>	・Local path				</a:t>
            </a:r>
            <a:r>
              <a:rPr b="1" lang="ja" sz="3000">
                <a:solidFill>
                  <a:srgbClr val="FFFF00"/>
                </a:solidFill>
              </a:rPr>
              <a:t>C:¥PG</a:t>
            </a:r>
            <a:r>
              <a:rPr lang="ja" sz="3000">
                <a:solidFill>
                  <a:srgbClr val="FFFF00"/>
                </a:solidFill>
              </a:rPr>
              <a:t>¥</a:t>
            </a:r>
            <a:endParaRPr b="1" sz="3000">
              <a:solidFill>
                <a:srgbClr val="FFFF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ja" sz="3000">
                <a:solidFill>
                  <a:schemeClr val="lt1"/>
                </a:solidFill>
              </a:rPr>
              <a:t>	・Git ignore					</a:t>
            </a:r>
            <a:r>
              <a:rPr b="1" lang="ja" sz="3000">
                <a:solidFill>
                  <a:srgbClr val="FFFF00"/>
                </a:solidFill>
              </a:rPr>
              <a:t>VisualStadio</a:t>
            </a:r>
            <a:endParaRPr b="1" sz="3000">
              <a:solidFill>
                <a:srgbClr val="FFFF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ja" sz="3000">
                <a:solidFill>
                  <a:schemeClr val="lt1"/>
                </a:solidFill>
              </a:rPr>
              <a:t>	・License						</a:t>
            </a:r>
            <a:r>
              <a:rPr b="1" lang="ja" sz="3000">
                <a:solidFill>
                  <a:srgbClr val="FFFF00"/>
                </a:solidFill>
              </a:rPr>
              <a:t>None</a:t>
            </a:r>
            <a:endParaRPr b="1" sz="30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ja" sz="3000">
                <a:solidFill>
                  <a:schemeClr val="lt1"/>
                </a:solidFill>
              </a:rPr>
              <a:t>設定したら、「</a:t>
            </a:r>
            <a:r>
              <a:rPr b="1" lang="ja" sz="3000">
                <a:solidFill>
                  <a:srgbClr val="FFFF00"/>
                </a:solidFill>
              </a:rPr>
              <a:t>Create repository</a:t>
            </a:r>
            <a:r>
              <a:rPr b="1" lang="ja" sz="3000">
                <a:solidFill>
                  <a:schemeClr val="lt1"/>
                </a:solidFill>
              </a:rPr>
              <a:t>」を</a:t>
            </a:r>
            <a:r>
              <a:rPr lang="ja" sz="3000">
                <a:solidFill>
                  <a:schemeClr val="lt1"/>
                </a:solidFill>
              </a:rPr>
              <a:t>選択する。</a:t>
            </a:r>
            <a:endParaRPr b="1" sz="3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51"/>
          <p:cNvSpPr txBox="1"/>
          <p:nvPr>
            <p:ph type="title"/>
          </p:nvPr>
        </p:nvSpPr>
        <p:spPr>
          <a:xfrm>
            <a:off x="0" y="0"/>
            <a:ext cx="9144000" cy="90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4000"/>
              <a:t>設定が終わったら...</a:t>
            </a:r>
            <a:endParaRPr sz="4000"/>
          </a:p>
        </p:txBody>
      </p:sp>
      <p:sp>
        <p:nvSpPr>
          <p:cNvPr id="259" name="Google Shape;259;p51"/>
          <p:cNvSpPr txBox="1"/>
          <p:nvPr>
            <p:ph idx="1" type="body"/>
          </p:nvPr>
        </p:nvSpPr>
        <p:spPr>
          <a:xfrm>
            <a:off x="0" y="908700"/>
            <a:ext cx="9144000" cy="42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3000"/>
              <a:t>青いボタンの「Create repository」を</a:t>
            </a:r>
            <a:endParaRPr sz="30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ja" sz="3000"/>
              <a:t>クリックしてください。</a:t>
            </a:r>
            <a:endParaRPr sz="30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52"/>
          <p:cNvSpPr txBox="1"/>
          <p:nvPr>
            <p:ph type="title"/>
          </p:nvPr>
        </p:nvSpPr>
        <p:spPr>
          <a:xfrm>
            <a:off x="0" y="0"/>
            <a:ext cx="9144000" cy="90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4000"/>
              <a:t>作成して最初にやる事</a:t>
            </a:r>
            <a:endParaRPr sz="4000"/>
          </a:p>
        </p:txBody>
      </p:sp>
      <p:sp>
        <p:nvSpPr>
          <p:cNvPr id="265" name="Google Shape;265;p52"/>
          <p:cNvSpPr txBox="1"/>
          <p:nvPr>
            <p:ph idx="1" type="body"/>
          </p:nvPr>
        </p:nvSpPr>
        <p:spPr>
          <a:xfrm>
            <a:off x="0" y="908700"/>
            <a:ext cx="9144000" cy="42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3000">
                <a:solidFill>
                  <a:schemeClr val="lt1"/>
                </a:solidFill>
              </a:rPr>
              <a:t>タイミングを逃すと変更が適用されませんので、</a:t>
            </a:r>
            <a:endParaRPr sz="30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ja" sz="3000">
                <a:solidFill>
                  <a:srgbClr val="FFFF00"/>
                </a:solidFill>
              </a:rPr>
              <a:t>ignoreファイルの修正</a:t>
            </a:r>
            <a:r>
              <a:rPr lang="ja" sz="3000"/>
              <a:t>を行います。</a:t>
            </a:r>
            <a:endParaRPr sz="3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ja" sz="3000"/>
              <a:t>共有されているテキストファイルの中身を</a:t>
            </a:r>
            <a:endParaRPr sz="30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ja" sz="3000"/>
              <a:t>コピペして下さい。</a:t>
            </a:r>
            <a:endParaRPr sz="30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53"/>
          <p:cNvSpPr txBox="1"/>
          <p:nvPr>
            <p:ph type="title"/>
          </p:nvPr>
        </p:nvSpPr>
        <p:spPr>
          <a:xfrm>
            <a:off x="0" y="0"/>
            <a:ext cx="9144000" cy="90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ja" sz="4020"/>
              <a:t>ignoreファイルを修正したら...</a:t>
            </a:r>
            <a:endParaRPr b="1" sz="4020"/>
          </a:p>
        </p:txBody>
      </p:sp>
      <p:sp>
        <p:nvSpPr>
          <p:cNvPr id="271" name="Google Shape;271;p53"/>
          <p:cNvSpPr txBox="1"/>
          <p:nvPr>
            <p:ph idx="1" type="body"/>
          </p:nvPr>
        </p:nvSpPr>
        <p:spPr>
          <a:xfrm>
            <a:off x="0" y="908700"/>
            <a:ext cx="9144000" cy="42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ja" sz="3000">
                <a:solidFill>
                  <a:schemeClr val="lt1"/>
                </a:solidFill>
              </a:rPr>
              <a:t>コミット・プッシュしましょう。</a:t>
            </a:r>
            <a:endParaRPr b="1" sz="30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0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3000">
                <a:solidFill>
                  <a:schemeClr val="lt1"/>
                </a:solidFill>
              </a:rPr>
              <a:t>このタイミングでリモートリポジトリの</a:t>
            </a:r>
            <a:endParaRPr sz="30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3000">
                <a:solidFill>
                  <a:schemeClr val="lt1"/>
                </a:solidFill>
              </a:rPr>
              <a:t>設定も行うので、</a:t>
            </a:r>
            <a:r>
              <a:rPr b="1" lang="ja" sz="3000">
                <a:solidFill>
                  <a:schemeClr val="lt1"/>
                </a:solidFill>
              </a:rPr>
              <a:t>「</a:t>
            </a:r>
            <a:r>
              <a:rPr b="1" lang="ja" sz="3000">
                <a:solidFill>
                  <a:srgbClr val="FFFF00"/>
                </a:solidFill>
              </a:rPr>
              <a:t>Keep this code private</a:t>
            </a:r>
            <a:r>
              <a:rPr b="1" lang="ja" sz="3000">
                <a:solidFill>
                  <a:schemeClr val="lt1"/>
                </a:solidFill>
              </a:rPr>
              <a:t>」の</a:t>
            </a:r>
            <a:endParaRPr b="1" sz="30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ja" sz="3000">
                <a:solidFill>
                  <a:schemeClr val="lt1"/>
                </a:solidFill>
              </a:rPr>
              <a:t>チェックを外してからプッシュしてください。</a:t>
            </a:r>
            <a:endParaRPr b="1" sz="3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7"/>
          <p:cNvSpPr txBox="1"/>
          <p:nvPr>
            <p:ph type="title"/>
          </p:nvPr>
        </p:nvSpPr>
        <p:spPr>
          <a:xfrm>
            <a:off x="0" y="0"/>
            <a:ext cx="9144000" cy="90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4000"/>
              <a:t>この資料の内容は...</a:t>
            </a:r>
            <a:endParaRPr sz="4000"/>
          </a:p>
        </p:txBody>
      </p:sp>
      <p:sp>
        <p:nvSpPr>
          <p:cNvPr id="112" name="Google Shape;112;p27"/>
          <p:cNvSpPr txBox="1"/>
          <p:nvPr>
            <p:ph idx="1" type="body"/>
          </p:nvPr>
        </p:nvSpPr>
        <p:spPr>
          <a:xfrm>
            <a:off x="0" y="908700"/>
            <a:ext cx="9144000" cy="42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ja" sz="3000"/>
              <a:t>右の書籍にも書かれています</a:t>
            </a:r>
            <a:endParaRPr sz="3000"/>
          </a:p>
        </p:txBody>
      </p:sp>
      <p:pic>
        <p:nvPicPr>
          <p:cNvPr id="113" name="Google Shape;11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73209" y="0"/>
            <a:ext cx="397078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54"/>
          <p:cNvSpPr txBox="1"/>
          <p:nvPr>
            <p:ph type="title"/>
          </p:nvPr>
        </p:nvSpPr>
        <p:spPr>
          <a:xfrm>
            <a:off x="0" y="0"/>
            <a:ext cx="9144000" cy="90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4000">
                <a:solidFill>
                  <a:srgbClr val="FFFF00"/>
                </a:solidFill>
              </a:rPr>
              <a:t>コミット (Commit)</a:t>
            </a:r>
            <a:endParaRPr sz="4000">
              <a:solidFill>
                <a:srgbClr val="FFFF00"/>
              </a:solidFill>
            </a:endParaRPr>
          </a:p>
        </p:txBody>
      </p:sp>
      <p:sp>
        <p:nvSpPr>
          <p:cNvPr id="277" name="Google Shape;277;p54"/>
          <p:cNvSpPr txBox="1"/>
          <p:nvPr>
            <p:ph idx="1" type="body"/>
          </p:nvPr>
        </p:nvSpPr>
        <p:spPr>
          <a:xfrm>
            <a:off x="0" y="908700"/>
            <a:ext cx="9144000" cy="42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3000"/>
              <a:t>ファイルやディレクトリの編集作業を</a:t>
            </a:r>
            <a:endParaRPr sz="30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ja" sz="3000"/>
              <a:t>ローカルリポジトリに記録する機能</a:t>
            </a:r>
            <a:endParaRPr sz="30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55"/>
          <p:cNvSpPr txBox="1"/>
          <p:nvPr>
            <p:ph type="title"/>
          </p:nvPr>
        </p:nvSpPr>
        <p:spPr>
          <a:xfrm>
            <a:off x="0" y="0"/>
            <a:ext cx="9144000" cy="90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4000">
                <a:solidFill>
                  <a:srgbClr val="FFFF00"/>
                </a:solidFill>
              </a:rPr>
              <a:t>プッシュ (Push)</a:t>
            </a:r>
            <a:endParaRPr sz="4000">
              <a:solidFill>
                <a:srgbClr val="FFFF00"/>
              </a:solidFill>
            </a:endParaRPr>
          </a:p>
        </p:txBody>
      </p:sp>
      <p:sp>
        <p:nvSpPr>
          <p:cNvPr id="283" name="Google Shape;283;p55"/>
          <p:cNvSpPr txBox="1"/>
          <p:nvPr>
            <p:ph idx="1" type="body"/>
          </p:nvPr>
        </p:nvSpPr>
        <p:spPr>
          <a:xfrm>
            <a:off x="0" y="908700"/>
            <a:ext cx="9144000" cy="42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3000"/>
              <a:t>ローカルにあるファイルを</a:t>
            </a:r>
            <a:endParaRPr sz="30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ja" sz="3000"/>
              <a:t>リモートリポジトリに送信して保存する機能</a:t>
            </a:r>
            <a:endParaRPr sz="3000"/>
          </a:p>
        </p:txBody>
      </p:sp>
      <p:pic>
        <p:nvPicPr>
          <p:cNvPr id="284" name="Google Shape;284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1154" y="2952879"/>
            <a:ext cx="6472849" cy="2190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56"/>
          <p:cNvSpPr txBox="1"/>
          <p:nvPr>
            <p:ph type="title"/>
          </p:nvPr>
        </p:nvSpPr>
        <p:spPr>
          <a:xfrm>
            <a:off x="0" y="0"/>
            <a:ext cx="9144000" cy="90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ja" sz="4020"/>
              <a:t>データを追加してみよう</a:t>
            </a:r>
            <a:endParaRPr b="1" sz="4020"/>
          </a:p>
        </p:txBody>
      </p:sp>
      <p:sp>
        <p:nvSpPr>
          <p:cNvPr id="290" name="Google Shape;290;p56"/>
          <p:cNvSpPr txBox="1"/>
          <p:nvPr>
            <p:ph idx="1" type="body"/>
          </p:nvPr>
        </p:nvSpPr>
        <p:spPr>
          <a:xfrm>
            <a:off x="0" y="908700"/>
            <a:ext cx="9144000" cy="42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3000">
                <a:solidFill>
                  <a:schemeClr val="lt1"/>
                </a:solidFill>
              </a:rPr>
              <a:t>「Hello World!!」と表示される</a:t>
            </a:r>
            <a:endParaRPr b="1" sz="30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ja" sz="3000">
                <a:solidFill>
                  <a:schemeClr val="lt1"/>
                </a:solidFill>
              </a:rPr>
              <a:t>ソースファイルを追加して、</a:t>
            </a:r>
            <a:endParaRPr b="1" sz="30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ja" sz="3000">
                <a:solidFill>
                  <a:srgbClr val="FFFF00"/>
                </a:solidFill>
              </a:rPr>
              <a:t>コミット・プッシュ</a:t>
            </a:r>
            <a:r>
              <a:rPr b="1" lang="ja" sz="3000">
                <a:solidFill>
                  <a:schemeClr val="lt1"/>
                </a:solidFill>
              </a:rPr>
              <a:t>を行って下さい。</a:t>
            </a:r>
            <a:endParaRPr b="1" sz="3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57"/>
          <p:cNvSpPr txBox="1"/>
          <p:nvPr>
            <p:ph type="title"/>
          </p:nvPr>
        </p:nvSpPr>
        <p:spPr>
          <a:xfrm>
            <a:off x="0" y="0"/>
            <a:ext cx="9144000" cy="90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ja" sz="4000"/>
              <a:t>プッシュ待ち</a:t>
            </a:r>
            <a:r>
              <a:rPr lang="ja" sz="4000"/>
              <a:t>は面倒</a:t>
            </a:r>
            <a:endParaRPr b="1" sz="4000"/>
          </a:p>
        </p:txBody>
      </p:sp>
      <p:sp>
        <p:nvSpPr>
          <p:cNvPr id="296" name="Google Shape;296;p57"/>
          <p:cNvSpPr txBox="1"/>
          <p:nvPr>
            <p:ph idx="1" type="body"/>
          </p:nvPr>
        </p:nvSpPr>
        <p:spPr>
          <a:xfrm>
            <a:off x="0" y="908700"/>
            <a:ext cx="9144000" cy="42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3000">
                <a:solidFill>
                  <a:schemeClr val="lt1"/>
                </a:solidFill>
              </a:rPr>
              <a:t>複数人で作業していて、</a:t>
            </a:r>
            <a:endParaRPr b="1" sz="30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ja" sz="3000">
                <a:solidFill>
                  <a:schemeClr val="lt1"/>
                </a:solidFill>
              </a:rPr>
              <a:t>毎回プッシュ待ちがあるのは面倒くさいです</a:t>
            </a:r>
            <a:r>
              <a:rPr lang="ja" sz="3000">
                <a:solidFill>
                  <a:schemeClr val="lt1"/>
                </a:solidFill>
              </a:rPr>
              <a:t>。</a:t>
            </a:r>
            <a:endParaRPr b="1" sz="30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ja" sz="3000">
                <a:solidFill>
                  <a:schemeClr val="lt1"/>
                </a:solidFill>
              </a:rPr>
              <a:t>そこで、使うのが</a:t>
            </a:r>
            <a:r>
              <a:rPr b="1" lang="ja" sz="3000">
                <a:solidFill>
                  <a:srgbClr val="FFFF00"/>
                </a:solidFill>
              </a:rPr>
              <a:t>ブランチ</a:t>
            </a:r>
            <a:r>
              <a:rPr b="1" lang="ja" sz="3000">
                <a:solidFill>
                  <a:schemeClr val="lt1"/>
                </a:solidFill>
              </a:rPr>
              <a:t>という機能になります。</a:t>
            </a:r>
            <a:endParaRPr b="1" sz="3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58"/>
          <p:cNvSpPr txBox="1"/>
          <p:nvPr>
            <p:ph type="title"/>
          </p:nvPr>
        </p:nvSpPr>
        <p:spPr>
          <a:xfrm>
            <a:off x="0" y="0"/>
            <a:ext cx="9144000" cy="90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ja" sz="4020">
                <a:solidFill>
                  <a:srgbClr val="FFFF00"/>
                </a:solidFill>
              </a:rPr>
              <a:t>ブラン</a:t>
            </a:r>
            <a:r>
              <a:rPr lang="ja" sz="4020">
                <a:solidFill>
                  <a:srgbClr val="FFFF00"/>
                </a:solidFill>
              </a:rPr>
              <a:t>チ (Branch)</a:t>
            </a:r>
            <a:endParaRPr b="1" sz="4020"/>
          </a:p>
        </p:txBody>
      </p:sp>
      <p:sp>
        <p:nvSpPr>
          <p:cNvPr id="302" name="Google Shape;302;p58"/>
          <p:cNvSpPr txBox="1"/>
          <p:nvPr>
            <p:ph idx="1" type="body"/>
          </p:nvPr>
        </p:nvSpPr>
        <p:spPr>
          <a:xfrm>
            <a:off x="0" y="908700"/>
            <a:ext cx="9144000" cy="42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3000">
                <a:solidFill>
                  <a:schemeClr val="lt1"/>
                </a:solidFill>
              </a:rPr>
              <a:t>・</a:t>
            </a:r>
            <a:r>
              <a:rPr b="1" lang="ja" sz="3000">
                <a:solidFill>
                  <a:srgbClr val="FFFF00"/>
                </a:solidFill>
              </a:rPr>
              <a:t>ファイルの編集履歴</a:t>
            </a:r>
            <a:r>
              <a:rPr b="1" lang="ja" sz="3000">
                <a:solidFill>
                  <a:schemeClr val="lt1"/>
                </a:solidFill>
              </a:rPr>
              <a:t>を分岐させて記録する機能</a:t>
            </a:r>
            <a:endParaRPr b="1" sz="30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ja" sz="3000">
                <a:solidFill>
                  <a:schemeClr val="lt1"/>
                </a:solidFill>
              </a:rPr>
              <a:t>・並行して</a:t>
            </a:r>
            <a:r>
              <a:rPr b="1" lang="ja" sz="3000">
                <a:solidFill>
                  <a:srgbClr val="FFFF00"/>
                </a:solidFill>
              </a:rPr>
              <a:t>同時に行われる作業を管理</a:t>
            </a:r>
            <a:r>
              <a:rPr b="1" lang="ja" sz="3000">
                <a:solidFill>
                  <a:schemeClr val="lt1"/>
                </a:solidFill>
              </a:rPr>
              <a:t>ができる。</a:t>
            </a:r>
            <a:endParaRPr b="1" sz="30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ja" sz="3000">
                <a:solidFill>
                  <a:schemeClr val="lt1"/>
                </a:solidFill>
              </a:rPr>
              <a:t>	（バグの修正、機能の追加など）</a:t>
            </a:r>
            <a:endParaRPr b="1" sz="3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59"/>
          <p:cNvSpPr/>
          <p:nvPr/>
        </p:nvSpPr>
        <p:spPr>
          <a:xfrm>
            <a:off x="0" y="908700"/>
            <a:ext cx="9144000" cy="4234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59"/>
          <p:cNvSpPr txBox="1"/>
          <p:nvPr>
            <p:ph type="title"/>
          </p:nvPr>
        </p:nvSpPr>
        <p:spPr>
          <a:xfrm>
            <a:off x="0" y="0"/>
            <a:ext cx="9144000" cy="90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4000"/>
              <a:t>イメージ</a:t>
            </a:r>
            <a:endParaRPr b="1" sz="4000"/>
          </a:p>
        </p:txBody>
      </p:sp>
      <p:pic>
        <p:nvPicPr>
          <p:cNvPr id="309" name="Google Shape;309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18325"/>
            <a:ext cx="9143999" cy="3815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60"/>
          <p:cNvSpPr txBox="1"/>
          <p:nvPr>
            <p:ph type="title"/>
          </p:nvPr>
        </p:nvSpPr>
        <p:spPr>
          <a:xfrm>
            <a:off x="0" y="0"/>
            <a:ext cx="9144000" cy="90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ja" sz="4020"/>
              <a:t>ブランチを作成しましょう！</a:t>
            </a:r>
            <a:r>
              <a:rPr lang="ja" sz="4020"/>
              <a:t>①</a:t>
            </a:r>
            <a:endParaRPr b="1" sz="4020"/>
          </a:p>
        </p:txBody>
      </p:sp>
      <p:sp>
        <p:nvSpPr>
          <p:cNvPr id="315" name="Google Shape;315;p60"/>
          <p:cNvSpPr txBox="1"/>
          <p:nvPr>
            <p:ph idx="1" type="body"/>
          </p:nvPr>
        </p:nvSpPr>
        <p:spPr>
          <a:xfrm>
            <a:off x="0" y="908700"/>
            <a:ext cx="9144000" cy="42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3000">
                <a:solidFill>
                  <a:schemeClr val="lt1"/>
                </a:solidFill>
              </a:rPr>
              <a:t>「</a:t>
            </a:r>
            <a:r>
              <a:rPr lang="ja" sz="3000">
                <a:solidFill>
                  <a:srgbClr val="FFFF00"/>
                </a:solidFill>
              </a:rPr>
              <a:t>GitHub Desktop</a:t>
            </a:r>
            <a:r>
              <a:rPr lang="ja" sz="3000">
                <a:solidFill>
                  <a:schemeClr val="lt1"/>
                </a:solidFill>
              </a:rPr>
              <a:t>」を開き、</a:t>
            </a:r>
            <a:endParaRPr sz="30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ja" sz="3000">
                <a:solidFill>
                  <a:schemeClr val="lt1"/>
                </a:solidFill>
              </a:rPr>
              <a:t>「</a:t>
            </a:r>
            <a:r>
              <a:rPr b="1" lang="ja" sz="3000">
                <a:solidFill>
                  <a:srgbClr val="FFFF00"/>
                </a:solidFill>
              </a:rPr>
              <a:t>Branch</a:t>
            </a:r>
            <a:r>
              <a:rPr b="1" lang="ja" sz="3000">
                <a:solidFill>
                  <a:schemeClr val="lt1"/>
                </a:solidFill>
              </a:rPr>
              <a:t>」タブの中の</a:t>
            </a:r>
            <a:endParaRPr b="1" sz="30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ja" sz="3000">
                <a:solidFill>
                  <a:schemeClr val="lt1"/>
                </a:solidFill>
              </a:rPr>
              <a:t>「</a:t>
            </a:r>
            <a:r>
              <a:rPr b="1" lang="ja" sz="3000">
                <a:solidFill>
                  <a:srgbClr val="FFFF00"/>
                </a:solidFill>
              </a:rPr>
              <a:t>New branch…</a:t>
            </a:r>
            <a:r>
              <a:rPr b="1" lang="ja" sz="3000">
                <a:solidFill>
                  <a:schemeClr val="lt1"/>
                </a:solidFill>
              </a:rPr>
              <a:t>」を選択して下さい。</a:t>
            </a:r>
            <a:endParaRPr b="1" sz="3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61"/>
          <p:cNvSpPr txBox="1"/>
          <p:nvPr>
            <p:ph type="title"/>
          </p:nvPr>
        </p:nvSpPr>
        <p:spPr>
          <a:xfrm>
            <a:off x="0" y="0"/>
            <a:ext cx="9144000" cy="90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ja" sz="4020"/>
              <a:t>ブランチを作成しましょう！</a:t>
            </a:r>
            <a:r>
              <a:rPr lang="ja" sz="4020"/>
              <a:t>②</a:t>
            </a:r>
            <a:endParaRPr b="1" sz="4020"/>
          </a:p>
        </p:txBody>
      </p:sp>
      <p:sp>
        <p:nvSpPr>
          <p:cNvPr id="321" name="Google Shape;321;p61"/>
          <p:cNvSpPr txBox="1"/>
          <p:nvPr>
            <p:ph idx="1" type="body"/>
          </p:nvPr>
        </p:nvSpPr>
        <p:spPr>
          <a:xfrm>
            <a:off x="0" y="908700"/>
            <a:ext cx="9144000" cy="42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3000">
                <a:solidFill>
                  <a:schemeClr val="lt1"/>
                </a:solidFill>
              </a:rPr>
              <a:t>「</a:t>
            </a:r>
            <a:r>
              <a:rPr b="1" lang="ja" sz="3000">
                <a:solidFill>
                  <a:srgbClr val="FFFF00"/>
                </a:solidFill>
              </a:rPr>
              <a:t>Create a branch</a:t>
            </a:r>
            <a:r>
              <a:rPr b="1" lang="ja" sz="3000">
                <a:solidFill>
                  <a:schemeClr val="lt1"/>
                </a:solidFill>
              </a:rPr>
              <a:t>」というウィンドウが</a:t>
            </a:r>
            <a:endParaRPr b="1" sz="30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ja" sz="3000">
                <a:solidFill>
                  <a:schemeClr val="lt1"/>
                </a:solidFill>
              </a:rPr>
              <a:t>出ますので、</a:t>
            </a:r>
            <a:endParaRPr b="1" sz="30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ja" sz="3000">
                <a:solidFill>
                  <a:schemeClr val="lt1"/>
                </a:solidFill>
              </a:rPr>
              <a:t>ブランチの名前を決めて作成してください。</a:t>
            </a:r>
            <a:endParaRPr b="1" sz="30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ja" sz="3000">
                <a:solidFill>
                  <a:schemeClr val="lt1"/>
                </a:solidFill>
              </a:rPr>
              <a:t>ブランチ名は、「</a:t>
            </a:r>
            <a:r>
              <a:rPr b="1" lang="ja" sz="3000">
                <a:solidFill>
                  <a:srgbClr val="FFFF00"/>
                </a:solidFill>
              </a:rPr>
              <a:t>機能の名前</a:t>
            </a:r>
            <a:r>
              <a:rPr b="1" lang="ja" sz="3000">
                <a:solidFill>
                  <a:schemeClr val="lt1"/>
                </a:solidFill>
              </a:rPr>
              <a:t>」や「</a:t>
            </a:r>
            <a:r>
              <a:rPr b="1" lang="ja" sz="3000">
                <a:solidFill>
                  <a:srgbClr val="FFFF00"/>
                </a:solidFill>
              </a:rPr>
              <a:t>作成者</a:t>
            </a:r>
            <a:r>
              <a:rPr b="1" lang="ja" sz="3000">
                <a:solidFill>
                  <a:schemeClr val="lt1"/>
                </a:solidFill>
              </a:rPr>
              <a:t>」</a:t>
            </a:r>
            <a:endParaRPr b="1" sz="30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ja" sz="3000">
                <a:solidFill>
                  <a:schemeClr val="lt1"/>
                </a:solidFill>
              </a:rPr>
              <a:t>にすることが多いです。</a:t>
            </a:r>
            <a:endParaRPr b="1" sz="3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62"/>
          <p:cNvSpPr txBox="1"/>
          <p:nvPr>
            <p:ph type="title"/>
          </p:nvPr>
        </p:nvSpPr>
        <p:spPr>
          <a:xfrm>
            <a:off x="0" y="0"/>
            <a:ext cx="9144000" cy="90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ja" sz="4020"/>
              <a:t>ブランチを作成したら</a:t>
            </a:r>
            <a:endParaRPr b="1" sz="4020"/>
          </a:p>
        </p:txBody>
      </p:sp>
      <p:sp>
        <p:nvSpPr>
          <p:cNvPr id="327" name="Google Shape;327;p62"/>
          <p:cNvSpPr txBox="1"/>
          <p:nvPr>
            <p:ph idx="1" type="body"/>
          </p:nvPr>
        </p:nvSpPr>
        <p:spPr>
          <a:xfrm>
            <a:off x="0" y="908700"/>
            <a:ext cx="9144000" cy="42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3000">
                <a:solidFill>
                  <a:schemeClr val="lt1"/>
                </a:solidFill>
              </a:rPr>
              <a:t>ソースファイル内に</a:t>
            </a:r>
            <a:r>
              <a:rPr b="1" lang="ja" sz="3000">
                <a:solidFill>
                  <a:schemeClr val="lt1"/>
                </a:solidFill>
              </a:rPr>
              <a:t>処理を</a:t>
            </a:r>
            <a:r>
              <a:rPr lang="ja" sz="3000">
                <a:solidFill>
                  <a:schemeClr val="lt1"/>
                </a:solidFill>
              </a:rPr>
              <a:t>追加</a:t>
            </a:r>
            <a:r>
              <a:rPr b="1" lang="ja" sz="3000">
                <a:solidFill>
                  <a:schemeClr val="lt1"/>
                </a:solidFill>
              </a:rPr>
              <a:t>して、</a:t>
            </a:r>
            <a:endParaRPr sz="30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ja" sz="3000">
                <a:solidFill>
                  <a:schemeClr val="lt1"/>
                </a:solidFill>
              </a:rPr>
              <a:t>各自、</a:t>
            </a:r>
            <a:r>
              <a:rPr b="1" lang="ja" sz="3000">
                <a:solidFill>
                  <a:srgbClr val="FFFF00"/>
                </a:solidFill>
              </a:rPr>
              <a:t>コミット</a:t>
            </a:r>
            <a:r>
              <a:rPr lang="ja" sz="3000">
                <a:solidFill>
                  <a:srgbClr val="FFFF00"/>
                </a:solidFill>
              </a:rPr>
              <a:t>と</a:t>
            </a:r>
            <a:r>
              <a:rPr b="1" lang="ja" sz="3000">
                <a:solidFill>
                  <a:srgbClr val="FFFF00"/>
                </a:solidFill>
              </a:rPr>
              <a:t>プッシュを行って下さい</a:t>
            </a:r>
            <a:r>
              <a:rPr b="1" lang="ja" sz="3000">
                <a:solidFill>
                  <a:schemeClr val="lt1"/>
                </a:solidFill>
              </a:rPr>
              <a:t>。</a:t>
            </a:r>
            <a:endParaRPr b="1" sz="3000">
              <a:solidFill>
                <a:srgbClr val="FFFF00"/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63"/>
          <p:cNvSpPr txBox="1"/>
          <p:nvPr>
            <p:ph type="title"/>
          </p:nvPr>
        </p:nvSpPr>
        <p:spPr>
          <a:xfrm>
            <a:off x="0" y="0"/>
            <a:ext cx="9144000" cy="90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ja" sz="4020"/>
              <a:t>プッシュが終わったら...</a:t>
            </a:r>
            <a:endParaRPr b="1" sz="4020"/>
          </a:p>
        </p:txBody>
      </p:sp>
      <p:sp>
        <p:nvSpPr>
          <p:cNvPr id="333" name="Google Shape;333;p63"/>
          <p:cNvSpPr txBox="1"/>
          <p:nvPr>
            <p:ph idx="1" type="body"/>
          </p:nvPr>
        </p:nvSpPr>
        <p:spPr>
          <a:xfrm>
            <a:off x="0" y="908700"/>
            <a:ext cx="9144000" cy="42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3000">
                <a:solidFill>
                  <a:schemeClr val="lt1"/>
                </a:solidFill>
              </a:rPr>
              <a:t>各自行った追加・変更を行った内容を</a:t>
            </a:r>
            <a:endParaRPr b="1" sz="30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ja" sz="3000">
                <a:solidFill>
                  <a:schemeClr val="lt1"/>
                </a:solidFill>
              </a:rPr>
              <a:t>main</a:t>
            </a:r>
            <a:r>
              <a:rPr b="1" lang="ja" sz="3000">
                <a:solidFill>
                  <a:schemeClr val="lt1"/>
                </a:solidFill>
              </a:rPr>
              <a:t>ブランチにも反映させましょう。</a:t>
            </a:r>
            <a:endParaRPr b="1" sz="30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ja" sz="3000">
                <a:solidFill>
                  <a:schemeClr val="lt1"/>
                </a:solidFill>
              </a:rPr>
              <a:t>ここで使う機能が、「</a:t>
            </a:r>
            <a:r>
              <a:rPr b="1" lang="ja" sz="3000">
                <a:solidFill>
                  <a:srgbClr val="FFFF00"/>
                </a:solidFill>
              </a:rPr>
              <a:t>マージ</a:t>
            </a:r>
            <a:r>
              <a:rPr b="1" lang="ja" sz="3000">
                <a:solidFill>
                  <a:schemeClr val="lt1"/>
                </a:solidFill>
              </a:rPr>
              <a:t>」です。</a:t>
            </a:r>
            <a:br>
              <a:rPr b="1" lang="ja" sz="3000">
                <a:solidFill>
                  <a:schemeClr val="dk1"/>
                </a:solidFill>
              </a:rPr>
            </a:br>
            <a:br>
              <a:rPr b="1" lang="ja" sz="3000">
                <a:solidFill>
                  <a:schemeClr val="dk1"/>
                </a:solidFill>
              </a:rPr>
            </a:br>
            <a:r>
              <a:rPr b="1" lang="ja" sz="3000">
                <a:solidFill>
                  <a:srgbClr val="FFFF00"/>
                </a:solidFill>
              </a:rPr>
              <a:t>マージとは、複数のブランチを一つにまとめて</a:t>
            </a:r>
            <a:br>
              <a:rPr b="1" lang="ja" sz="3000">
                <a:solidFill>
                  <a:srgbClr val="FFFF00"/>
                </a:solidFill>
              </a:rPr>
            </a:br>
            <a:r>
              <a:rPr b="1" lang="ja" sz="3000">
                <a:solidFill>
                  <a:srgbClr val="FFFF00"/>
                </a:solidFill>
              </a:rPr>
              <a:t>完成形に近づけることをいいます。</a:t>
            </a:r>
            <a:endParaRPr b="1" sz="3000">
              <a:solidFill>
                <a:srgbClr val="FFFF00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8"/>
          <p:cNvSpPr txBox="1"/>
          <p:nvPr>
            <p:ph type="title"/>
          </p:nvPr>
        </p:nvSpPr>
        <p:spPr>
          <a:xfrm>
            <a:off x="0" y="0"/>
            <a:ext cx="9144000" cy="90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4000"/>
              <a:t>皆さんには</a:t>
            </a:r>
            <a:endParaRPr sz="4000"/>
          </a:p>
        </p:txBody>
      </p:sp>
      <p:sp>
        <p:nvSpPr>
          <p:cNvPr id="119" name="Google Shape;119;p28"/>
          <p:cNvSpPr txBox="1"/>
          <p:nvPr>
            <p:ph idx="1" type="body"/>
          </p:nvPr>
        </p:nvSpPr>
        <p:spPr>
          <a:xfrm>
            <a:off x="0" y="908700"/>
            <a:ext cx="9144000" cy="42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3000"/>
              <a:t>「</a:t>
            </a:r>
            <a:r>
              <a:rPr lang="ja" sz="3000">
                <a:solidFill>
                  <a:srgbClr val="FFFF00"/>
                </a:solidFill>
              </a:rPr>
              <a:t>Git</a:t>
            </a:r>
            <a:r>
              <a:rPr lang="ja" sz="3000"/>
              <a:t>」について理解して扱えるように</a:t>
            </a:r>
            <a:endParaRPr sz="30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ja" sz="3000"/>
              <a:t>なってもらいます。</a:t>
            </a:r>
            <a:endParaRPr sz="300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64"/>
          <p:cNvSpPr/>
          <p:nvPr/>
        </p:nvSpPr>
        <p:spPr>
          <a:xfrm>
            <a:off x="0" y="908700"/>
            <a:ext cx="9144000" cy="4234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p64"/>
          <p:cNvSpPr txBox="1"/>
          <p:nvPr>
            <p:ph type="title"/>
          </p:nvPr>
        </p:nvSpPr>
        <p:spPr>
          <a:xfrm>
            <a:off x="0" y="0"/>
            <a:ext cx="9144000" cy="90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4000"/>
              <a:t>Gitのマージ</a:t>
            </a:r>
            <a:endParaRPr b="1" sz="4000"/>
          </a:p>
        </p:txBody>
      </p:sp>
      <p:pic>
        <p:nvPicPr>
          <p:cNvPr id="340" name="Google Shape;340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18325"/>
            <a:ext cx="9143999" cy="3815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65"/>
          <p:cNvSpPr txBox="1"/>
          <p:nvPr>
            <p:ph type="title"/>
          </p:nvPr>
        </p:nvSpPr>
        <p:spPr>
          <a:xfrm>
            <a:off x="0" y="0"/>
            <a:ext cx="9144000" cy="90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4000"/>
              <a:t>脳筋結合（マージではない）</a:t>
            </a:r>
            <a:endParaRPr sz="4000"/>
          </a:p>
        </p:txBody>
      </p:sp>
      <p:sp>
        <p:nvSpPr>
          <p:cNvPr id="346" name="Google Shape;346;p65"/>
          <p:cNvSpPr txBox="1"/>
          <p:nvPr>
            <p:ph idx="1" type="body"/>
          </p:nvPr>
        </p:nvSpPr>
        <p:spPr>
          <a:xfrm>
            <a:off x="0" y="908700"/>
            <a:ext cx="9144000" cy="42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3000">
                <a:solidFill>
                  <a:schemeClr val="lt1"/>
                </a:solidFill>
              </a:rPr>
              <a:t>脳筋的思考で</a:t>
            </a:r>
            <a:r>
              <a:rPr lang="ja" sz="3000"/>
              <a:t>人間の目と手を使い、</a:t>
            </a:r>
            <a:endParaRPr sz="3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ja" sz="3000"/>
              <a:t>ソースコードを直す方法</a:t>
            </a:r>
            <a:endParaRPr sz="3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ja" sz="3000"/>
              <a:t>この方法は時間がいくらあっても</a:t>
            </a:r>
            <a:endParaRPr sz="3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ja" sz="3000"/>
              <a:t>足りないので、</a:t>
            </a:r>
            <a:endParaRPr sz="30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ja" sz="3000">
                <a:solidFill>
                  <a:srgbClr val="FFFF00"/>
                </a:solidFill>
              </a:rPr>
              <a:t>絶対にやらないようにする必要がある</a:t>
            </a:r>
            <a:r>
              <a:rPr lang="ja" sz="3000"/>
              <a:t>。</a:t>
            </a:r>
            <a:endParaRPr sz="3000"/>
          </a:p>
        </p:txBody>
      </p:sp>
      <p:pic>
        <p:nvPicPr>
          <p:cNvPr id="347" name="Google Shape;347;p65"/>
          <p:cNvPicPr preferRelativeResize="0"/>
          <p:nvPr/>
        </p:nvPicPr>
        <p:blipFill rotWithShape="1">
          <a:blip r:embed="rId3">
            <a:alphaModFix/>
          </a:blip>
          <a:srcRect b="0" l="31873" r="26010" t="0"/>
          <a:stretch/>
        </p:blipFill>
        <p:spPr>
          <a:xfrm>
            <a:off x="6953925" y="1243375"/>
            <a:ext cx="2190074" cy="3900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66"/>
          <p:cNvSpPr txBox="1"/>
          <p:nvPr>
            <p:ph type="title"/>
          </p:nvPr>
        </p:nvSpPr>
        <p:spPr>
          <a:xfrm>
            <a:off x="0" y="0"/>
            <a:ext cx="9144000" cy="90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4000"/>
              <a:t>マージをしましょう①</a:t>
            </a:r>
            <a:endParaRPr sz="4000"/>
          </a:p>
        </p:txBody>
      </p:sp>
      <p:sp>
        <p:nvSpPr>
          <p:cNvPr id="353" name="Google Shape;353;p66"/>
          <p:cNvSpPr txBox="1"/>
          <p:nvPr>
            <p:ph idx="1" type="body"/>
          </p:nvPr>
        </p:nvSpPr>
        <p:spPr>
          <a:xfrm>
            <a:off x="0" y="908700"/>
            <a:ext cx="9144000" cy="42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3000"/>
              <a:t>チェックアウトしている</a:t>
            </a:r>
            <a:endParaRPr sz="3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3000"/>
              <a:t>ブランチを「</a:t>
            </a:r>
            <a:r>
              <a:rPr lang="ja" sz="3000">
                <a:solidFill>
                  <a:srgbClr val="FFFF00"/>
                </a:solidFill>
              </a:rPr>
              <a:t>main</a:t>
            </a:r>
            <a:r>
              <a:rPr lang="ja" sz="3000"/>
              <a:t>」に切り替えて、</a:t>
            </a:r>
            <a:endParaRPr sz="30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ja" sz="3000"/>
              <a:t>「</a:t>
            </a:r>
            <a:r>
              <a:rPr lang="ja" sz="3000">
                <a:solidFill>
                  <a:srgbClr val="FFFF00"/>
                </a:solidFill>
              </a:rPr>
              <a:t>History</a:t>
            </a:r>
            <a:r>
              <a:rPr lang="ja" sz="3000"/>
              <a:t>」のタブを開いて下さい。</a:t>
            </a:r>
            <a:endParaRPr sz="300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67"/>
          <p:cNvSpPr txBox="1"/>
          <p:nvPr>
            <p:ph type="title"/>
          </p:nvPr>
        </p:nvSpPr>
        <p:spPr>
          <a:xfrm>
            <a:off x="0" y="0"/>
            <a:ext cx="9144000" cy="90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ja" sz="4020"/>
              <a:t>マージを</a:t>
            </a:r>
            <a:r>
              <a:rPr lang="ja" sz="4020"/>
              <a:t>しましょう②</a:t>
            </a:r>
            <a:endParaRPr b="1" sz="4020"/>
          </a:p>
        </p:txBody>
      </p:sp>
      <p:sp>
        <p:nvSpPr>
          <p:cNvPr id="359" name="Google Shape;359;p67"/>
          <p:cNvSpPr txBox="1"/>
          <p:nvPr>
            <p:ph idx="1" type="body"/>
          </p:nvPr>
        </p:nvSpPr>
        <p:spPr>
          <a:xfrm>
            <a:off x="0" y="908700"/>
            <a:ext cx="9144000" cy="42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3000">
                <a:solidFill>
                  <a:schemeClr val="lt1"/>
                </a:solidFill>
              </a:rPr>
              <a:t>「</a:t>
            </a:r>
            <a:r>
              <a:rPr b="1" lang="ja" sz="3000">
                <a:solidFill>
                  <a:srgbClr val="FFFF00"/>
                </a:solidFill>
              </a:rPr>
              <a:t>Select branch to compare…</a:t>
            </a:r>
            <a:r>
              <a:rPr b="1" lang="ja" sz="3000">
                <a:solidFill>
                  <a:schemeClr val="lt1"/>
                </a:solidFill>
              </a:rPr>
              <a:t>」</a:t>
            </a:r>
            <a:endParaRPr b="1" sz="30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ja" sz="3000">
                <a:solidFill>
                  <a:schemeClr val="lt1"/>
                </a:solidFill>
              </a:rPr>
              <a:t>と書かれた箇所に、</a:t>
            </a:r>
            <a:endParaRPr b="1" sz="30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ja" sz="3000">
                <a:solidFill>
                  <a:schemeClr val="lt1"/>
                </a:solidFill>
              </a:rPr>
              <a:t>ブランチの名前を検索し、選択して下さい。</a:t>
            </a:r>
            <a:endParaRPr b="1" sz="30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ja" sz="3000">
                <a:solidFill>
                  <a:schemeClr val="lt1"/>
                </a:solidFill>
              </a:rPr>
              <a:t>選択したら「</a:t>
            </a:r>
            <a:r>
              <a:rPr b="1" lang="ja" sz="3000">
                <a:solidFill>
                  <a:srgbClr val="FFFF00"/>
                </a:solidFill>
              </a:rPr>
              <a:t>Create a merge commit</a:t>
            </a:r>
            <a:r>
              <a:rPr b="1" lang="ja" sz="3000">
                <a:solidFill>
                  <a:schemeClr val="lt1"/>
                </a:solidFill>
              </a:rPr>
              <a:t>」を</a:t>
            </a:r>
            <a:endParaRPr b="1" sz="30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ja" sz="3000">
                <a:solidFill>
                  <a:schemeClr val="lt1"/>
                </a:solidFill>
              </a:rPr>
              <a:t>クリック</a:t>
            </a:r>
            <a:r>
              <a:rPr lang="ja" sz="3000">
                <a:solidFill>
                  <a:schemeClr val="lt1"/>
                </a:solidFill>
              </a:rPr>
              <a:t>してください</a:t>
            </a:r>
            <a:r>
              <a:rPr b="1" lang="ja" sz="3000">
                <a:solidFill>
                  <a:schemeClr val="lt1"/>
                </a:solidFill>
              </a:rPr>
              <a:t>。</a:t>
            </a:r>
            <a:endParaRPr b="1" sz="3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68"/>
          <p:cNvSpPr txBox="1"/>
          <p:nvPr>
            <p:ph type="title"/>
          </p:nvPr>
        </p:nvSpPr>
        <p:spPr>
          <a:xfrm>
            <a:off x="0" y="0"/>
            <a:ext cx="9144000" cy="90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4000"/>
              <a:t>なにも出てきていないなら</a:t>
            </a:r>
            <a:endParaRPr sz="4000"/>
          </a:p>
        </p:txBody>
      </p:sp>
      <p:sp>
        <p:nvSpPr>
          <p:cNvPr id="365" name="Google Shape;365;p68"/>
          <p:cNvSpPr txBox="1"/>
          <p:nvPr>
            <p:ph idx="1" type="body"/>
          </p:nvPr>
        </p:nvSpPr>
        <p:spPr>
          <a:xfrm>
            <a:off x="0" y="908700"/>
            <a:ext cx="9144000" cy="42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3000"/>
              <a:t>マージに成功しています。</a:t>
            </a:r>
            <a:endParaRPr sz="3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ja" sz="3000"/>
              <a:t>警告っぽいのが出てきたあなたは...</a:t>
            </a:r>
            <a:endParaRPr sz="3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3000"/>
          </a:p>
        </p:txBody>
      </p:sp>
      <p:sp>
        <p:nvSpPr>
          <p:cNvPr id="366" name="Google Shape;366;p68"/>
          <p:cNvSpPr txBox="1"/>
          <p:nvPr>
            <p:ph type="title"/>
          </p:nvPr>
        </p:nvSpPr>
        <p:spPr>
          <a:xfrm>
            <a:off x="0" y="3047350"/>
            <a:ext cx="9144000" cy="90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ja" sz="4000">
                <a:solidFill>
                  <a:srgbClr val="FFFF00"/>
                </a:solidFill>
              </a:rPr>
              <a:t>競合が発生し</a:t>
            </a:r>
            <a:r>
              <a:rPr lang="ja" sz="4000">
                <a:solidFill>
                  <a:srgbClr val="FFFF00"/>
                </a:solidFill>
              </a:rPr>
              <a:t>ています。</a:t>
            </a:r>
            <a:endParaRPr b="1" sz="4000">
              <a:solidFill>
                <a:srgbClr val="FFFF00"/>
              </a:solidFill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69"/>
          <p:cNvSpPr txBox="1"/>
          <p:nvPr>
            <p:ph type="title"/>
          </p:nvPr>
        </p:nvSpPr>
        <p:spPr>
          <a:xfrm>
            <a:off x="0" y="0"/>
            <a:ext cx="9144000" cy="90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ja" sz="4020"/>
              <a:t>競合(コンフリクト)とは</a:t>
            </a:r>
            <a:endParaRPr b="1" sz="4020"/>
          </a:p>
        </p:txBody>
      </p:sp>
      <p:sp>
        <p:nvSpPr>
          <p:cNvPr id="372" name="Google Shape;372;p69"/>
          <p:cNvSpPr txBox="1"/>
          <p:nvPr>
            <p:ph idx="1" type="body"/>
          </p:nvPr>
        </p:nvSpPr>
        <p:spPr>
          <a:xfrm>
            <a:off x="0" y="908700"/>
            <a:ext cx="9144000" cy="418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ja" sz="3000">
                <a:solidFill>
                  <a:srgbClr val="FFFF00"/>
                </a:solidFill>
              </a:rPr>
              <a:t>同じファイルにて変更を行うと起こる現象</a:t>
            </a:r>
            <a:r>
              <a:rPr b="1" lang="ja" sz="3000">
                <a:solidFill>
                  <a:schemeClr val="lt1"/>
                </a:solidFill>
              </a:rPr>
              <a:t>のことです。</a:t>
            </a:r>
            <a:br>
              <a:rPr b="1" lang="ja" sz="3000">
                <a:solidFill>
                  <a:schemeClr val="lt1"/>
                </a:solidFill>
              </a:rPr>
            </a:br>
            <a:r>
              <a:rPr b="1" lang="ja" sz="3000">
                <a:solidFill>
                  <a:schemeClr val="lt1"/>
                </a:solidFill>
              </a:rPr>
              <a:t>差分を確認し、修正を行う必要があります。</a:t>
            </a:r>
            <a:br>
              <a:rPr b="1" lang="ja" sz="3000">
                <a:solidFill>
                  <a:schemeClr val="lt1"/>
                </a:solidFill>
              </a:rPr>
            </a:br>
            <a:br>
              <a:rPr b="1" lang="ja" sz="3000">
                <a:solidFill>
                  <a:schemeClr val="lt1"/>
                </a:solidFill>
              </a:rPr>
            </a:br>
            <a:r>
              <a:rPr b="1" lang="ja" sz="3000">
                <a:solidFill>
                  <a:schemeClr val="lt1"/>
                </a:solidFill>
              </a:rPr>
              <a:t>対象のファイルを右クリックすることで、</a:t>
            </a:r>
            <a:br>
              <a:rPr b="1" lang="ja" sz="3000">
                <a:solidFill>
                  <a:schemeClr val="lt1"/>
                </a:solidFill>
              </a:rPr>
            </a:br>
            <a:r>
              <a:rPr b="1" lang="ja" sz="3000">
                <a:solidFill>
                  <a:schemeClr val="lt1"/>
                </a:solidFill>
              </a:rPr>
              <a:t>差分を確認することができます。</a:t>
            </a:r>
            <a:endParaRPr b="1" sz="3000">
              <a:solidFill>
                <a:srgbClr val="FFFF00"/>
              </a:solidFill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70"/>
          <p:cNvSpPr txBox="1"/>
          <p:nvPr>
            <p:ph type="title"/>
          </p:nvPr>
        </p:nvSpPr>
        <p:spPr>
          <a:xfrm>
            <a:off x="0" y="0"/>
            <a:ext cx="9144000" cy="90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ja" sz="4020"/>
              <a:t>競合</a:t>
            </a:r>
            <a:r>
              <a:rPr lang="ja" sz="4020"/>
              <a:t>の対応方法</a:t>
            </a:r>
            <a:endParaRPr b="1" sz="4020"/>
          </a:p>
        </p:txBody>
      </p:sp>
      <p:sp>
        <p:nvSpPr>
          <p:cNvPr id="378" name="Google Shape;378;p70"/>
          <p:cNvSpPr txBox="1"/>
          <p:nvPr>
            <p:ph idx="1" type="body"/>
          </p:nvPr>
        </p:nvSpPr>
        <p:spPr>
          <a:xfrm>
            <a:off x="0" y="908700"/>
            <a:ext cx="9144000" cy="42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ja" sz="3000">
                <a:solidFill>
                  <a:schemeClr val="lt1"/>
                </a:solidFill>
              </a:rPr>
              <a:t>自分と相手どちらを優先するか選んでください。</a:t>
            </a:r>
            <a:br>
              <a:rPr b="1" lang="ja" sz="3000">
                <a:solidFill>
                  <a:schemeClr val="lt1"/>
                </a:solidFill>
              </a:rPr>
            </a:br>
            <a:r>
              <a:rPr b="1" lang="ja" sz="3000">
                <a:solidFill>
                  <a:srgbClr val="FFFF00"/>
                </a:solidFill>
              </a:rPr>
              <a:t>	自分（現在</a:t>
            </a:r>
            <a:r>
              <a:rPr lang="ja" sz="3000">
                <a:solidFill>
                  <a:srgbClr val="FFFF00"/>
                </a:solidFill>
              </a:rPr>
              <a:t>、選択されている</a:t>
            </a:r>
            <a:r>
              <a:rPr b="1" lang="ja" sz="3000">
                <a:solidFill>
                  <a:srgbClr val="FFFF00"/>
                </a:solidFill>
              </a:rPr>
              <a:t>ブランチ）</a:t>
            </a:r>
            <a:br>
              <a:rPr b="1" lang="ja" sz="3000">
                <a:solidFill>
                  <a:srgbClr val="FFFF00"/>
                </a:solidFill>
              </a:rPr>
            </a:br>
            <a:r>
              <a:rPr b="1" lang="ja" sz="3000">
                <a:solidFill>
                  <a:srgbClr val="FFFF00"/>
                </a:solidFill>
              </a:rPr>
              <a:t>	相手（マージしたいブランチ）</a:t>
            </a:r>
            <a:endParaRPr b="1" sz="3000">
              <a:solidFill>
                <a:srgbClr val="FFFF00"/>
              </a:solidFill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71"/>
          <p:cNvSpPr txBox="1"/>
          <p:nvPr>
            <p:ph type="title"/>
          </p:nvPr>
        </p:nvSpPr>
        <p:spPr>
          <a:xfrm>
            <a:off x="0" y="0"/>
            <a:ext cx="9144000" cy="90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ja" sz="4020"/>
              <a:t>どっちも選べないそんなあなたに...</a:t>
            </a:r>
            <a:endParaRPr b="1" sz="4020"/>
          </a:p>
        </p:txBody>
      </p:sp>
      <p:sp>
        <p:nvSpPr>
          <p:cNvPr id="384" name="Google Shape;384;p71"/>
          <p:cNvSpPr txBox="1"/>
          <p:nvPr>
            <p:ph idx="1" type="body"/>
          </p:nvPr>
        </p:nvSpPr>
        <p:spPr>
          <a:xfrm>
            <a:off x="0" y="908700"/>
            <a:ext cx="9144000" cy="42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3000">
                <a:solidFill>
                  <a:schemeClr val="lt1"/>
                </a:solidFill>
              </a:rPr>
              <a:t>ソースファイル内に、</a:t>
            </a:r>
            <a:br>
              <a:rPr lang="ja" sz="3000">
                <a:solidFill>
                  <a:schemeClr val="lt1"/>
                </a:solidFill>
              </a:rPr>
            </a:br>
            <a:r>
              <a:rPr b="1" lang="ja" sz="3000">
                <a:solidFill>
                  <a:schemeClr val="lt1"/>
                </a:solidFill>
              </a:rPr>
              <a:t>以下のような内容が追加されていると思います。</a:t>
            </a:r>
            <a:br>
              <a:rPr b="1" lang="ja" sz="3000">
                <a:solidFill>
                  <a:schemeClr val="lt1"/>
                </a:solidFill>
              </a:rPr>
            </a:br>
            <a:r>
              <a:rPr b="1" lang="ja" sz="3000">
                <a:solidFill>
                  <a:schemeClr val="lt1"/>
                </a:solidFill>
              </a:rPr>
              <a:t>		</a:t>
            </a:r>
            <a:r>
              <a:rPr b="1" lang="ja" sz="3000">
                <a:solidFill>
                  <a:srgbClr val="FFFF00"/>
                </a:solidFill>
              </a:rPr>
              <a:t>&lt;&lt;&lt;&lt;&lt;&lt;&lt;&lt; HEAD</a:t>
            </a:r>
            <a:br>
              <a:rPr b="1" lang="ja" sz="3000">
                <a:solidFill>
                  <a:srgbClr val="FFFF00"/>
                </a:solidFill>
              </a:rPr>
            </a:br>
            <a:r>
              <a:rPr b="1" lang="ja" sz="3000">
                <a:solidFill>
                  <a:srgbClr val="FFFF00"/>
                </a:solidFill>
              </a:rPr>
              <a:t>			変更内容①</a:t>
            </a:r>
            <a:br>
              <a:rPr b="1" lang="ja" sz="3000">
                <a:solidFill>
                  <a:srgbClr val="FFFF00"/>
                </a:solidFill>
              </a:rPr>
            </a:br>
            <a:r>
              <a:rPr b="1" lang="ja" sz="3000">
                <a:solidFill>
                  <a:srgbClr val="FFFF00"/>
                </a:solidFill>
              </a:rPr>
              <a:t>		==============</a:t>
            </a:r>
            <a:endParaRPr b="1" sz="3000">
              <a:solidFill>
                <a:srgbClr val="FFFF00"/>
              </a:solidFill>
            </a:endParaRPr>
          </a:p>
          <a:p>
            <a:pPr indent="0" lvl="0" marL="9144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ja" sz="3000">
                <a:solidFill>
                  <a:srgbClr val="FFFF00"/>
                </a:solidFill>
              </a:rPr>
              <a:t>	変更内容②</a:t>
            </a:r>
            <a:br>
              <a:rPr b="1" lang="ja" sz="3000">
                <a:solidFill>
                  <a:srgbClr val="FFFF00"/>
                </a:solidFill>
              </a:rPr>
            </a:br>
            <a:r>
              <a:rPr b="1" lang="ja" sz="3000">
                <a:solidFill>
                  <a:srgbClr val="FFFF00"/>
                </a:solidFill>
              </a:rPr>
              <a:t>&gt;&gt;&gt;&gt;&gt;&gt;&gt;&gt;&gt;	1606b14c</a:t>
            </a:r>
            <a:r>
              <a:rPr lang="ja" sz="3000">
                <a:solidFill>
                  <a:srgbClr val="FFFF00"/>
                </a:solidFill>
              </a:rPr>
              <a:t>(コミットの番号)</a:t>
            </a:r>
            <a:endParaRPr b="1" sz="3000">
              <a:solidFill>
                <a:srgbClr val="FFFF00"/>
              </a:solidFill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72"/>
          <p:cNvSpPr txBox="1"/>
          <p:nvPr>
            <p:ph type="title"/>
          </p:nvPr>
        </p:nvSpPr>
        <p:spPr>
          <a:xfrm>
            <a:off x="0" y="0"/>
            <a:ext cx="9144000" cy="90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ja" sz="4020"/>
              <a:t>どっちも選べないそんなあなたに...</a:t>
            </a:r>
            <a:endParaRPr b="1" sz="4020"/>
          </a:p>
        </p:txBody>
      </p:sp>
      <p:sp>
        <p:nvSpPr>
          <p:cNvPr id="390" name="Google Shape;390;p72"/>
          <p:cNvSpPr txBox="1"/>
          <p:nvPr>
            <p:ph idx="1" type="body"/>
          </p:nvPr>
        </p:nvSpPr>
        <p:spPr>
          <a:xfrm>
            <a:off x="0" y="908700"/>
            <a:ext cx="9144000" cy="42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3000">
                <a:solidFill>
                  <a:schemeClr val="lt1"/>
                </a:solidFill>
              </a:rPr>
              <a:t>先程の内容は</a:t>
            </a:r>
            <a:br>
              <a:rPr b="1" lang="ja" sz="3000">
                <a:solidFill>
                  <a:schemeClr val="dk1"/>
                </a:solidFill>
              </a:rPr>
            </a:br>
            <a:r>
              <a:rPr b="1" lang="ja" sz="3000">
                <a:solidFill>
                  <a:srgbClr val="FFE599"/>
                </a:solidFill>
              </a:rPr>
              <a:t>		</a:t>
            </a:r>
            <a:r>
              <a:rPr b="1" lang="ja" sz="3000">
                <a:solidFill>
                  <a:srgbClr val="FFFF00"/>
                </a:solidFill>
              </a:rPr>
              <a:t>「変更内容①」	→	自分の変更。</a:t>
            </a:r>
            <a:endParaRPr b="1" sz="3000">
              <a:solidFill>
                <a:srgbClr val="FFFF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ja" sz="3000">
                <a:solidFill>
                  <a:srgbClr val="FFFF00"/>
                </a:solidFill>
              </a:rPr>
              <a:t>		「変更内容②」	→	相手の変更。</a:t>
            </a:r>
            <a:br>
              <a:rPr b="1" lang="ja" sz="3000">
                <a:solidFill>
                  <a:schemeClr val="lt1"/>
                </a:solidFill>
              </a:rPr>
            </a:br>
            <a:r>
              <a:rPr b="1" lang="ja" sz="3000">
                <a:solidFill>
                  <a:schemeClr val="lt1"/>
                </a:solidFill>
              </a:rPr>
              <a:t>になっています。</a:t>
            </a:r>
            <a:endParaRPr b="1" sz="30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ja" sz="3000">
                <a:solidFill>
                  <a:schemeClr val="lt1"/>
                </a:solidFill>
              </a:rPr>
              <a:t>なので、両方とも必要な場合は、</a:t>
            </a:r>
            <a:br>
              <a:rPr b="1" lang="ja" sz="3000">
                <a:solidFill>
                  <a:schemeClr val="lt1"/>
                </a:solidFill>
              </a:rPr>
            </a:br>
            <a:r>
              <a:rPr lang="ja" sz="3000">
                <a:solidFill>
                  <a:schemeClr val="lt1"/>
                </a:solidFill>
              </a:rPr>
              <a:t>不要な内容</a:t>
            </a:r>
            <a:r>
              <a:rPr b="1" lang="ja" sz="3000">
                <a:solidFill>
                  <a:schemeClr val="lt1"/>
                </a:solidFill>
              </a:rPr>
              <a:t>を削除</a:t>
            </a:r>
            <a:r>
              <a:rPr lang="ja" sz="3000">
                <a:solidFill>
                  <a:schemeClr val="lt1"/>
                </a:solidFill>
              </a:rPr>
              <a:t>したり</a:t>
            </a:r>
            <a:br>
              <a:rPr lang="ja" sz="3000">
                <a:solidFill>
                  <a:schemeClr val="lt1"/>
                </a:solidFill>
              </a:rPr>
            </a:br>
            <a:r>
              <a:rPr lang="ja" sz="3000">
                <a:solidFill>
                  <a:schemeClr val="lt1"/>
                </a:solidFill>
              </a:rPr>
              <a:t>修正したり</a:t>
            </a:r>
            <a:r>
              <a:rPr b="1" lang="ja" sz="3000">
                <a:solidFill>
                  <a:schemeClr val="lt1"/>
                </a:solidFill>
              </a:rPr>
              <a:t>してあげれば良いです。</a:t>
            </a:r>
            <a:endParaRPr b="1" sz="3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73"/>
          <p:cNvSpPr txBox="1"/>
          <p:nvPr>
            <p:ph type="title"/>
          </p:nvPr>
        </p:nvSpPr>
        <p:spPr>
          <a:xfrm>
            <a:off x="0" y="0"/>
            <a:ext cx="9144000" cy="90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4000"/>
              <a:t>授業はここまで</a:t>
            </a:r>
            <a:endParaRPr sz="4000"/>
          </a:p>
        </p:txBody>
      </p:sp>
      <p:sp>
        <p:nvSpPr>
          <p:cNvPr id="396" name="Google Shape;396;p73"/>
          <p:cNvSpPr txBox="1"/>
          <p:nvPr>
            <p:ph idx="1" type="body"/>
          </p:nvPr>
        </p:nvSpPr>
        <p:spPr>
          <a:xfrm>
            <a:off x="0" y="908700"/>
            <a:ext cx="9144000" cy="42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3000"/>
              <a:t>次のスライドからは、</a:t>
            </a:r>
            <a:endParaRPr sz="30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ja" sz="3000"/>
              <a:t>他の人と開発を行うときに使用します。</a:t>
            </a:r>
            <a:endParaRPr sz="30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9"/>
          <p:cNvSpPr txBox="1"/>
          <p:nvPr>
            <p:ph type="title"/>
          </p:nvPr>
        </p:nvSpPr>
        <p:spPr>
          <a:xfrm>
            <a:off x="0" y="0"/>
            <a:ext cx="9144000" cy="90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4000"/>
              <a:t>なぜ使えるようにならないとダメ？</a:t>
            </a:r>
            <a:endParaRPr sz="4000"/>
          </a:p>
        </p:txBody>
      </p:sp>
      <p:sp>
        <p:nvSpPr>
          <p:cNvPr id="125" name="Google Shape;125;p29"/>
          <p:cNvSpPr txBox="1"/>
          <p:nvPr>
            <p:ph idx="1" type="body"/>
          </p:nvPr>
        </p:nvSpPr>
        <p:spPr>
          <a:xfrm>
            <a:off x="0" y="908700"/>
            <a:ext cx="9144000" cy="42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3000"/>
              <a:t>・今後のチーム開発で必須なスキルだから</a:t>
            </a:r>
            <a:endParaRPr sz="3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ja" sz="3000"/>
              <a:t>・バックアップにも使えるから</a:t>
            </a:r>
            <a:endParaRPr sz="300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74"/>
          <p:cNvSpPr txBox="1"/>
          <p:nvPr>
            <p:ph type="title"/>
          </p:nvPr>
        </p:nvSpPr>
        <p:spPr>
          <a:xfrm>
            <a:off x="0" y="0"/>
            <a:ext cx="9144000" cy="90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ja" sz="4020"/>
              <a:t>チームメンバーを招待しましょう</a:t>
            </a:r>
            <a:endParaRPr b="1" sz="4020"/>
          </a:p>
        </p:txBody>
      </p:sp>
      <p:sp>
        <p:nvSpPr>
          <p:cNvPr id="402" name="Google Shape;402;p74"/>
          <p:cNvSpPr txBox="1"/>
          <p:nvPr>
            <p:ph idx="1" type="body"/>
          </p:nvPr>
        </p:nvSpPr>
        <p:spPr>
          <a:xfrm>
            <a:off x="0" y="908700"/>
            <a:ext cx="9144000" cy="42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3000">
                <a:solidFill>
                  <a:schemeClr val="lt1"/>
                </a:solidFill>
              </a:rPr>
              <a:t>Githubの</a:t>
            </a:r>
            <a:r>
              <a:rPr b="1" lang="ja" sz="3000">
                <a:solidFill>
                  <a:schemeClr val="lt1"/>
                </a:solidFill>
              </a:rPr>
              <a:t>「</a:t>
            </a:r>
            <a:r>
              <a:rPr b="1" lang="ja" sz="3000">
                <a:solidFill>
                  <a:srgbClr val="FFFF00"/>
                </a:solidFill>
              </a:rPr>
              <a:t>Settings</a:t>
            </a:r>
            <a:r>
              <a:rPr b="1" lang="ja" sz="3000">
                <a:solidFill>
                  <a:schemeClr val="lt1"/>
                </a:solidFill>
              </a:rPr>
              <a:t>」→「</a:t>
            </a:r>
            <a:r>
              <a:rPr b="1" lang="ja" sz="3000">
                <a:solidFill>
                  <a:srgbClr val="FFFF00"/>
                </a:solidFill>
              </a:rPr>
              <a:t>Manage access</a:t>
            </a:r>
            <a:r>
              <a:rPr b="1" lang="ja" sz="3000">
                <a:solidFill>
                  <a:schemeClr val="lt1"/>
                </a:solidFill>
              </a:rPr>
              <a:t>」から</a:t>
            </a:r>
            <a:endParaRPr b="1" sz="30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ja" sz="3000">
                <a:solidFill>
                  <a:schemeClr val="lt1"/>
                </a:solidFill>
              </a:rPr>
              <a:t>チームメンバーを招待してください。</a:t>
            </a:r>
            <a:endParaRPr b="1" sz="30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ja" sz="3000">
                <a:solidFill>
                  <a:schemeClr val="lt1"/>
                </a:solidFill>
              </a:rPr>
              <a:t>目印は緑色の「</a:t>
            </a:r>
            <a:r>
              <a:rPr b="1" lang="ja" sz="3000">
                <a:solidFill>
                  <a:srgbClr val="00FF00"/>
                </a:solidFill>
              </a:rPr>
              <a:t>Add people</a:t>
            </a:r>
            <a:r>
              <a:rPr b="1" lang="ja" sz="3000">
                <a:solidFill>
                  <a:schemeClr val="lt1"/>
                </a:solidFill>
              </a:rPr>
              <a:t>」です。</a:t>
            </a:r>
            <a:endParaRPr b="1" sz="30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ja" sz="3000">
                <a:solidFill>
                  <a:schemeClr val="lt1"/>
                </a:solidFill>
              </a:rPr>
              <a:t>メンバーを追加するときは</a:t>
            </a:r>
            <a:endParaRPr sz="3000">
              <a:solidFill>
                <a:srgbClr val="FFFF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ja" sz="3000">
                <a:solidFill>
                  <a:srgbClr val="FFFF00"/>
                </a:solidFill>
              </a:rPr>
              <a:t>学校</a:t>
            </a:r>
            <a:r>
              <a:rPr b="1" lang="ja" sz="3000">
                <a:solidFill>
                  <a:srgbClr val="FFFF00"/>
                </a:solidFill>
              </a:rPr>
              <a:t>メールアドレスで追加</a:t>
            </a:r>
            <a:r>
              <a:rPr b="1" lang="ja" sz="3000">
                <a:solidFill>
                  <a:schemeClr val="lt1"/>
                </a:solidFill>
              </a:rPr>
              <a:t>してください。</a:t>
            </a:r>
            <a:endParaRPr b="1" sz="3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7" name="Google Shape;407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5950" y="908700"/>
            <a:ext cx="7832103" cy="4234800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75"/>
          <p:cNvSpPr txBox="1"/>
          <p:nvPr>
            <p:ph type="title"/>
          </p:nvPr>
        </p:nvSpPr>
        <p:spPr>
          <a:xfrm>
            <a:off x="0" y="0"/>
            <a:ext cx="9144000" cy="90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ja" sz="3520"/>
              <a:t>クローンの準備をする</a:t>
            </a:r>
            <a:endParaRPr b="1" sz="3520"/>
          </a:p>
        </p:txBody>
      </p:sp>
      <p:sp>
        <p:nvSpPr>
          <p:cNvPr id="409" name="Google Shape;409;p75"/>
          <p:cNvSpPr/>
          <p:nvPr/>
        </p:nvSpPr>
        <p:spPr>
          <a:xfrm>
            <a:off x="7520250" y="1179000"/>
            <a:ext cx="967800" cy="4233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" name="Google Shape;410;p75"/>
          <p:cNvSpPr/>
          <p:nvPr/>
        </p:nvSpPr>
        <p:spPr>
          <a:xfrm>
            <a:off x="4201950" y="3371750"/>
            <a:ext cx="3873900" cy="5841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76"/>
          <p:cNvSpPr txBox="1"/>
          <p:nvPr>
            <p:ph type="title"/>
          </p:nvPr>
        </p:nvSpPr>
        <p:spPr>
          <a:xfrm>
            <a:off x="0" y="0"/>
            <a:ext cx="9144000" cy="90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ja" sz="4020"/>
              <a:t>クローン</a:t>
            </a:r>
            <a:r>
              <a:rPr lang="ja" sz="4020"/>
              <a:t>しましょう</a:t>
            </a:r>
            <a:endParaRPr b="1" sz="4020"/>
          </a:p>
        </p:txBody>
      </p:sp>
      <p:sp>
        <p:nvSpPr>
          <p:cNvPr id="416" name="Google Shape;416;p76"/>
          <p:cNvSpPr txBox="1"/>
          <p:nvPr>
            <p:ph idx="1" type="body"/>
          </p:nvPr>
        </p:nvSpPr>
        <p:spPr>
          <a:xfrm>
            <a:off x="0" y="908700"/>
            <a:ext cx="9144000" cy="42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3000">
                <a:solidFill>
                  <a:schemeClr val="lt1"/>
                </a:solidFill>
              </a:rPr>
              <a:t>「</a:t>
            </a:r>
            <a:r>
              <a:rPr b="1" lang="ja" sz="3000">
                <a:solidFill>
                  <a:srgbClr val="FFFF00"/>
                </a:solidFill>
              </a:rPr>
              <a:t>GitHub Desktop</a:t>
            </a:r>
            <a:r>
              <a:rPr b="1" lang="ja" sz="3000">
                <a:solidFill>
                  <a:schemeClr val="lt1"/>
                </a:solidFill>
              </a:rPr>
              <a:t>」</a:t>
            </a:r>
            <a:r>
              <a:rPr lang="ja" sz="3000">
                <a:solidFill>
                  <a:schemeClr val="lt1"/>
                </a:solidFill>
              </a:rPr>
              <a:t>が開きますので、</a:t>
            </a:r>
            <a:endParaRPr sz="30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ja" sz="3000">
                <a:solidFill>
                  <a:schemeClr val="lt1"/>
                </a:solidFill>
              </a:rPr>
              <a:t>「</a:t>
            </a:r>
            <a:r>
              <a:rPr lang="ja" sz="3000">
                <a:solidFill>
                  <a:srgbClr val="FFFF00"/>
                </a:solidFill>
              </a:rPr>
              <a:t>Local path</a:t>
            </a:r>
            <a:r>
              <a:rPr lang="ja" sz="3000">
                <a:solidFill>
                  <a:schemeClr val="lt1"/>
                </a:solidFill>
              </a:rPr>
              <a:t>」を</a:t>
            </a:r>
            <a:endParaRPr sz="30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3000">
                <a:solidFill>
                  <a:schemeClr val="lt1"/>
                </a:solidFill>
              </a:rPr>
              <a:t>「</a:t>
            </a:r>
            <a:r>
              <a:rPr lang="ja" sz="3000">
                <a:solidFill>
                  <a:srgbClr val="FFFF00"/>
                </a:solidFill>
              </a:rPr>
              <a:t>C:¥PG¥Git_Tutorial</a:t>
            </a:r>
            <a:r>
              <a:rPr lang="ja" sz="3000">
                <a:solidFill>
                  <a:schemeClr val="lt1"/>
                </a:solidFill>
              </a:rPr>
              <a:t>」に設定する。</a:t>
            </a:r>
            <a:endParaRPr sz="30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0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3000">
                <a:solidFill>
                  <a:schemeClr val="lt1"/>
                </a:solidFill>
              </a:rPr>
              <a:t>できた方は、「</a:t>
            </a:r>
            <a:r>
              <a:rPr lang="ja" sz="3000">
                <a:solidFill>
                  <a:srgbClr val="4A86E8"/>
                </a:solidFill>
              </a:rPr>
              <a:t>Clone</a:t>
            </a:r>
            <a:r>
              <a:rPr lang="ja" sz="3000">
                <a:solidFill>
                  <a:schemeClr val="lt1"/>
                </a:solidFill>
              </a:rPr>
              <a:t>」を選択して下さい。</a:t>
            </a:r>
            <a:endParaRPr sz="30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3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77"/>
          <p:cNvSpPr txBox="1"/>
          <p:nvPr>
            <p:ph type="title"/>
          </p:nvPr>
        </p:nvSpPr>
        <p:spPr>
          <a:xfrm>
            <a:off x="0" y="0"/>
            <a:ext cx="9144000" cy="90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4000"/>
              <a:t>クローンできない場合</a:t>
            </a:r>
            <a:endParaRPr sz="4000"/>
          </a:p>
        </p:txBody>
      </p:sp>
      <p:sp>
        <p:nvSpPr>
          <p:cNvPr id="422" name="Google Shape;422;p77"/>
          <p:cNvSpPr txBox="1"/>
          <p:nvPr>
            <p:ph idx="1" type="body"/>
          </p:nvPr>
        </p:nvSpPr>
        <p:spPr>
          <a:xfrm>
            <a:off x="0" y="908700"/>
            <a:ext cx="9144000" cy="42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3000"/>
              <a:t>・リモートリポジトリの作成者が</a:t>
            </a:r>
            <a:endParaRPr sz="3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ja" sz="3000"/>
              <a:t>　設定で</a:t>
            </a:r>
            <a:r>
              <a:rPr lang="ja" sz="3000">
                <a:solidFill>
                  <a:srgbClr val="FFFF00"/>
                </a:solidFill>
              </a:rPr>
              <a:t>共同開発者として登録していない</a:t>
            </a:r>
            <a:r>
              <a:rPr lang="ja" sz="3000"/>
              <a:t>。</a:t>
            </a:r>
            <a:endParaRPr sz="30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ja" sz="3000">
                <a:solidFill>
                  <a:schemeClr val="lt1"/>
                </a:solidFill>
              </a:rPr>
              <a:t>　または、</a:t>
            </a:r>
            <a:r>
              <a:rPr lang="ja" sz="3000">
                <a:solidFill>
                  <a:srgbClr val="FFFF00"/>
                </a:solidFill>
              </a:rPr>
              <a:t>招待された側が、同意していない</a:t>
            </a:r>
            <a:r>
              <a:rPr lang="ja" sz="3000">
                <a:solidFill>
                  <a:schemeClr val="lt1"/>
                </a:solidFill>
              </a:rPr>
              <a:t>。</a:t>
            </a:r>
            <a:endParaRPr sz="30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ja" sz="3000"/>
              <a:t>・Githubのアカウントの登録が</a:t>
            </a:r>
            <a:endParaRPr sz="30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ja" sz="3000">
                <a:solidFill>
                  <a:srgbClr val="FFFF00"/>
                </a:solidFill>
              </a:rPr>
              <a:t>　最後まで終わっていない</a:t>
            </a:r>
            <a:r>
              <a:rPr lang="ja" sz="3000"/>
              <a:t>。</a:t>
            </a:r>
            <a:endParaRPr sz="300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78"/>
          <p:cNvSpPr txBox="1"/>
          <p:nvPr>
            <p:ph type="title"/>
          </p:nvPr>
        </p:nvSpPr>
        <p:spPr>
          <a:xfrm>
            <a:off x="0" y="0"/>
            <a:ext cx="9144000" cy="90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ja" sz="4000"/>
              <a:t>共有が完了しました。</a:t>
            </a:r>
            <a:endParaRPr b="1" sz="4000"/>
          </a:p>
        </p:txBody>
      </p:sp>
      <p:sp>
        <p:nvSpPr>
          <p:cNvPr id="428" name="Google Shape;428;p78"/>
          <p:cNvSpPr txBox="1"/>
          <p:nvPr>
            <p:ph idx="1" type="body"/>
          </p:nvPr>
        </p:nvSpPr>
        <p:spPr>
          <a:xfrm>
            <a:off x="0" y="908700"/>
            <a:ext cx="9144000" cy="42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3000">
                <a:solidFill>
                  <a:schemeClr val="lt1"/>
                </a:solidFill>
              </a:rPr>
              <a:t>ファイルを追加したり修正</a:t>
            </a:r>
            <a:r>
              <a:rPr lang="ja" sz="3000">
                <a:solidFill>
                  <a:schemeClr val="lt1"/>
                </a:solidFill>
              </a:rPr>
              <a:t>したり</a:t>
            </a:r>
            <a:r>
              <a:rPr b="1" lang="ja" sz="3000">
                <a:solidFill>
                  <a:schemeClr val="lt1"/>
                </a:solidFill>
              </a:rPr>
              <a:t>していきます。</a:t>
            </a:r>
            <a:endParaRPr b="1" sz="30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ja" sz="3000">
                <a:solidFill>
                  <a:schemeClr val="lt1"/>
                </a:solidFill>
              </a:rPr>
              <a:t>プロジェクトを追加して、作業を共有しましょう！</a:t>
            </a:r>
            <a:endParaRPr b="1" sz="3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30"/>
          <p:cNvSpPr txBox="1"/>
          <p:nvPr>
            <p:ph type="title"/>
          </p:nvPr>
        </p:nvSpPr>
        <p:spPr>
          <a:xfrm>
            <a:off x="0" y="0"/>
            <a:ext cx="9144000" cy="90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4000"/>
              <a:t>今後のチーム開発で必須なスキル</a:t>
            </a:r>
            <a:endParaRPr sz="4000"/>
          </a:p>
        </p:txBody>
      </p:sp>
      <p:sp>
        <p:nvSpPr>
          <p:cNvPr id="131" name="Google Shape;131;p30"/>
          <p:cNvSpPr txBox="1"/>
          <p:nvPr>
            <p:ph idx="1" type="body"/>
          </p:nvPr>
        </p:nvSpPr>
        <p:spPr>
          <a:xfrm>
            <a:off x="0" y="908700"/>
            <a:ext cx="9144000" cy="42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3000"/>
              <a:t>チーム開発は、複数人で各機能を実装します。</a:t>
            </a:r>
            <a:endParaRPr sz="3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ja" sz="3000"/>
              <a:t>　→　プレイヤーや敵など</a:t>
            </a:r>
            <a:endParaRPr sz="3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ja" sz="3000"/>
              <a:t>1つのプロジェクトで進行しているので、</a:t>
            </a:r>
            <a:endParaRPr sz="30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ja" sz="3000"/>
              <a:t>見るべきところを1つにしてあげるほうが良い。</a:t>
            </a:r>
            <a:endParaRPr sz="30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1"/>
          <p:cNvSpPr txBox="1"/>
          <p:nvPr>
            <p:ph type="title"/>
          </p:nvPr>
        </p:nvSpPr>
        <p:spPr>
          <a:xfrm>
            <a:off x="0" y="0"/>
            <a:ext cx="9144000" cy="90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4000"/>
              <a:t>バックアップにも使える</a:t>
            </a:r>
            <a:endParaRPr sz="4000"/>
          </a:p>
        </p:txBody>
      </p:sp>
      <p:sp>
        <p:nvSpPr>
          <p:cNvPr id="137" name="Google Shape;137;p31"/>
          <p:cNvSpPr txBox="1"/>
          <p:nvPr>
            <p:ph idx="1" type="body"/>
          </p:nvPr>
        </p:nvSpPr>
        <p:spPr>
          <a:xfrm>
            <a:off x="0" y="908700"/>
            <a:ext cx="9144000" cy="42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3000"/>
              <a:t>プロジェクト更新の記録が残るので、</a:t>
            </a:r>
            <a:endParaRPr sz="3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ja" sz="3000"/>
              <a:t>PCが壊れたり、新しくしたりした場合の</a:t>
            </a:r>
            <a:endParaRPr sz="30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ja" sz="3000"/>
              <a:t>バックアップとして使うこともできます。</a:t>
            </a:r>
            <a:endParaRPr sz="30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2"/>
          <p:cNvSpPr txBox="1"/>
          <p:nvPr>
            <p:ph type="title"/>
          </p:nvPr>
        </p:nvSpPr>
        <p:spPr>
          <a:xfrm>
            <a:off x="0" y="0"/>
            <a:ext cx="9144000" cy="90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4000"/>
              <a:t>Gitってなに？</a:t>
            </a:r>
            <a:endParaRPr sz="4000"/>
          </a:p>
        </p:txBody>
      </p:sp>
      <p:sp>
        <p:nvSpPr>
          <p:cNvPr id="143" name="Google Shape;143;p32"/>
          <p:cNvSpPr txBox="1"/>
          <p:nvPr>
            <p:ph idx="1" type="body"/>
          </p:nvPr>
        </p:nvSpPr>
        <p:spPr>
          <a:xfrm>
            <a:off x="0" y="908700"/>
            <a:ext cx="9144000" cy="42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3000"/>
              <a:t>Gitは、</a:t>
            </a:r>
            <a:r>
              <a:rPr lang="ja" sz="3000">
                <a:solidFill>
                  <a:srgbClr val="FFFF00"/>
                </a:solidFill>
              </a:rPr>
              <a:t>ファイルを管理するためのツール</a:t>
            </a:r>
            <a:r>
              <a:rPr lang="ja" sz="3000"/>
              <a:t>です。</a:t>
            </a:r>
            <a:endParaRPr sz="3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ja" sz="3000"/>
              <a:t>ファイルをただ単に保存するだけでなく、</a:t>
            </a:r>
            <a:endParaRPr sz="30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ja" sz="3000"/>
              <a:t>共有や更新履歴の管理を行うことができます。</a:t>
            </a:r>
            <a:endParaRPr sz="30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3"/>
          <p:cNvSpPr txBox="1"/>
          <p:nvPr>
            <p:ph type="title"/>
          </p:nvPr>
        </p:nvSpPr>
        <p:spPr>
          <a:xfrm>
            <a:off x="0" y="0"/>
            <a:ext cx="9144000" cy="90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4000"/>
              <a:t>Gitのメリット</a:t>
            </a:r>
            <a:endParaRPr sz="4000"/>
          </a:p>
        </p:txBody>
      </p:sp>
      <p:sp>
        <p:nvSpPr>
          <p:cNvPr id="149" name="Google Shape;149;p33"/>
          <p:cNvSpPr txBox="1"/>
          <p:nvPr>
            <p:ph idx="1" type="body"/>
          </p:nvPr>
        </p:nvSpPr>
        <p:spPr>
          <a:xfrm>
            <a:off x="0" y="908700"/>
            <a:ext cx="9144000" cy="42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3000"/>
              <a:t>Gitを使う理由は、主に3つあります。</a:t>
            </a:r>
            <a:endParaRPr sz="3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ja" sz="3000"/>
              <a:t>① </a:t>
            </a:r>
            <a:r>
              <a:rPr lang="ja" sz="3000">
                <a:solidFill>
                  <a:srgbClr val="FFFF00"/>
                </a:solidFill>
              </a:rPr>
              <a:t>更新履歴を記録し、あとで確認したり</a:t>
            </a:r>
            <a:endParaRPr sz="3000">
              <a:solidFill>
                <a:srgbClr val="FFFF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ja" sz="3000">
                <a:solidFill>
                  <a:srgbClr val="FFFF00"/>
                </a:solidFill>
              </a:rPr>
              <a:t>　前の状態に戻したりできる</a:t>
            </a:r>
            <a:endParaRPr sz="3000">
              <a:solidFill>
                <a:srgbClr val="FFFF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ja" sz="3000"/>
              <a:t>② </a:t>
            </a:r>
            <a:r>
              <a:rPr lang="ja" sz="3000">
                <a:solidFill>
                  <a:srgbClr val="FFFF00"/>
                </a:solidFill>
              </a:rPr>
              <a:t>共同作業ができる</a:t>
            </a:r>
            <a:endParaRPr sz="3000">
              <a:solidFill>
                <a:srgbClr val="FFFF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ja" sz="3000"/>
              <a:t>③ </a:t>
            </a:r>
            <a:r>
              <a:rPr lang="ja" sz="3000">
                <a:solidFill>
                  <a:srgbClr val="FFFF00"/>
                </a:solidFill>
              </a:rPr>
              <a:t>異なる保存場所を切り替えられる</a:t>
            </a:r>
            <a:endParaRPr sz="3000">
              <a:solidFill>
                <a:srgbClr val="FFFF00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授業資料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授業資料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